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4.jpg" ContentType="image/jpe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35"/>
  </p:notesMasterIdLst>
  <p:sldIdLst>
    <p:sldId id="256" r:id="rId4"/>
    <p:sldId id="260" r:id="rId5"/>
    <p:sldId id="285" r:id="rId6"/>
    <p:sldId id="262" r:id="rId7"/>
    <p:sldId id="263" r:id="rId8"/>
    <p:sldId id="286" r:id="rId9"/>
    <p:sldId id="287" r:id="rId10"/>
    <p:sldId id="265" r:id="rId11"/>
    <p:sldId id="266" r:id="rId12"/>
    <p:sldId id="267" r:id="rId13"/>
    <p:sldId id="268" r:id="rId14"/>
    <p:sldId id="269" r:id="rId15"/>
    <p:sldId id="270" r:id="rId16"/>
    <p:sldId id="288" r:id="rId17"/>
    <p:sldId id="289" r:id="rId18"/>
    <p:sldId id="271" r:id="rId19"/>
    <p:sldId id="291" r:id="rId20"/>
    <p:sldId id="293" r:id="rId21"/>
    <p:sldId id="272" r:id="rId22"/>
    <p:sldId id="273" r:id="rId23"/>
    <p:sldId id="275" r:id="rId24"/>
    <p:sldId id="284" r:id="rId25"/>
    <p:sldId id="277" r:id="rId26"/>
    <p:sldId id="278" r:id="rId27"/>
    <p:sldId id="279" r:id="rId28"/>
    <p:sldId id="280" r:id="rId29"/>
    <p:sldId id="281" r:id="rId30"/>
    <p:sldId id="294" r:id="rId31"/>
    <p:sldId id="295" r:id="rId32"/>
    <p:sldId id="282" r:id="rId33"/>
    <p:sldId id="283" r:id="rId34"/>
  </p:sldIdLst>
  <p:sldSz cx="24384000" cy="13716000"/>
  <p:notesSz cx="20104100" cy="13716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96F679-FE8F-F552-66F4-5C3229EB9D81}" name="Milenka Patrnogic" initials="MP" userId="S::mpatrnogic@niubiz.com.pe::2ff467b2-ee28-4499-9745-95484bf41fcd" providerId="AD"/>
  <p188:author id="{55178EBA-B780-73B4-8B07-5C30F0D80177}" name="Maomi Mantilla" initials="MM" userId="S::maomi.mantilla@vmlyr.com::84dfdc84-ce37-47d7-8e05-eea82e73aa07" providerId="AD"/>
  <p188:author id="{837BB3D4-DC1C-9801-EA66-FBA3C8513845}" name="Luis Enrique Roggero" initials="LR" userId="S::lroggero@niubiz.com.pe::5d5241eb-e4ce-4b6c-b5ad-f74356ef2c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846F41-1B22-4347-97E6-AAC2CA14022C}" v="24" dt="2023-01-04T20:41:33.81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31"/>
    <p:restoredTop sz="90068" autoAdjust="0"/>
  </p:normalViewPr>
  <p:slideViewPr>
    <p:cSldViewPr>
      <p:cViewPr varScale="1">
        <p:scale>
          <a:sx n="57" d="100"/>
          <a:sy n="57" d="100"/>
        </p:scale>
        <p:origin x="200" y="192"/>
      </p:cViewPr>
      <p:guideLst>
        <p:guide orient="horz" pos="2880"/>
        <p:guide pos="2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6873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11387138" y="0"/>
            <a:ext cx="8712200" cy="687388"/>
          </a:xfrm>
          <a:prstGeom prst="rect">
            <a:avLst/>
          </a:prstGeom>
        </p:spPr>
        <p:txBody>
          <a:bodyPr vert="horz" lIns="91440" tIns="45720" rIns="91440" bIns="45720" rtlCol="0"/>
          <a:lstStyle>
            <a:lvl1pPr algn="r">
              <a:defRPr sz="1200"/>
            </a:lvl1pPr>
          </a:lstStyle>
          <a:p>
            <a:fld id="{239981D8-42B1-49AD-AAEF-D76AA275A5EE}" type="datetimeFigureOut">
              <a:rPr lang="es-PE" smtClean="0"/>
              <a:t>5/01/23</a:t>
            </a:fld>
            <a:endParaRPr lang="es-PE"/>
          </a:p>
        </p:txBody>
      </p:sp>
      <p:sp>
        <p:nvSpPr>
          <p:cNvPr id="4" name="Marcador de imagen de diapositiva 3"/>
          <p:cNvSpPr>
            <a:spLocks noGrp="1" noRot="1" noChangeAspect="1"/>
          </p:cNvSpPr>
          <p:nvPr>
            <p:ph type="sldImg" idx="2"/>
          </p:nvPr>
        </p:nvSpPr>
        <p:spPr>
          <a:xfrm>
            <a:off x="5937250" y="1714500"/>
            <a:ext cx="8229600" cy="462915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2009775" y="6600825"/>
            <a:ext cx="16084550" cy="54006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13028613"/>
            <a:ext cx="8712200" cy="6873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11387138" y="13028613"/>
            <a:ext cx="8712200" cy="687387"/>
          </a:xfrm>
          <a:prstGeom prst="rect">
            <a:avLst/>
          </a:prstGeom>
        </p:spPr>
        <p:txBody>
          <a:bodyPr vert="horz" lIns="91440" tIns="45720" rIns="91440" bIns="45720" rtlCol="0" anchor="b"/>
          <a:lstStyle>
            <a:lvl1pPr algn="r">
              <a:defRPr sz="1200"/>
            </a:lvl1pPr>
          </a:lstStyle>
          <a:p>
            <a:fld id="{3EC50398-8EDF-47B3-A716-453A4AEDAD91}" type="slidenum">
              <a:rPr lang="es-PE" smtClean="0"/>
              <a:t>‹Nº›</a:t>
            </a:fld>
            <a:endParaRPr lang="es-PE"/>
          </a:p>
        </p:txBody>
      </p:sp>
    </p:spTree>
    <p:extLst>
      <p:ext uri="{BB962C8B-B14F-4D97-AF65-F5344CB8AC3E}">
        <p14:creationId xmlns:p14="http://schemas.microsoft.com/office/powerpoint/2010/main" val="328618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5B203564-5749-473E-A058-493DA8A803D4}" type="slidenum">
              <a:rPr lang="es-PE" smtClean="0"/>
              <a:t>3</a:t>
            </a:fld>
            <a:endParaRPr lang="es-PE"/>
          </a:p>
        </p:txBody>
      </p:sp>
    </p:spTree>
    <p:extLst>
      <p:ext uri="{BB962C8B-B14F-4D97-AF65-F5344CB8AC3E}">
        <p14:creationId xmlns:p14="http://schemas.microsoft.com/office/powerpoint/2010/main" val="760246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28800" y="3505899"/>
            <a:ext cx="20726401" cy="76944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657600" y="6333237"/>
            <a:ext cx="17068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691357" y="3607280"/>
            <a:ext cx="11001286" cy="933332"/>
          </a:xfrm>
        </p:spPr>
        <p:txBody>
          <a:bodyPr lIns="0" tIns="0" rIns="0" bIns="0"/>
          <a:lstStyle>
            <a:lvl1pPr>
              <a:defRPr sz="6065" b="0" i="0">
                <a:solidFill>
                  <a:srgbClr val="202020"/>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691357" y="3607280"/>
            <a:ext cx="11001286" cy="933332"/>
          </a:xfrm>
        </p:spPr>
        <p:txBody>
          <a:bodyPr lIns="0" tIns="0" rIns="0" bIns="0"/>
          <a:lstStyle>
            <a:lvl1pPr>
              <a:defRPr sz="6065" b="0" i="0">
                <a:solidFill>
                  <a:srgbClr val="202020"/>
                </a:solidFill>
                <a:latin typeface="Arial Black"/>
                <a:cs typeface="Arial Black"/>
              </a:defRPr>
            </a:lvl1pPr>
          </a:lstStyle>
          <a:p>
            <a:endParaRPr/>
          </a:p>
        </p:txBody>
      </p:sp>
      <p:sp>
        <p:nvSpPr>
          <p:cNvPr id="3" name="Holder 3"/>
          <p:cNvSpPr>
            <a:spLocks noGrp="1"/>
          </p:cNvSpPr>
          <p:nvPr>
            <p:ph sz="half" idx="2"/>
          </p:nvPr>
        </p:nvSpPr>
        <p:spPr>
          <a:xfrm>
            <a:off x="1219200" y="2601151"/>
            <a:ext cx="1060704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557759" y="2601151"/>
            <a:ext cx="10607041"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91357" y="3607280"/>
            <a:ext cx="11001286" cy="933332"/>
          </a:xfrm>
        </p:spPr>
        <p:txBody>
          <a:bodyPr lIns="0" tIns="0" rIns="0" bIns="0"/>
          <a:lstStyle>
            <a:lvl1pPr>
              <a:defRPr sz="6065" b="0" i="0">
                <a:solidFill>
                  <a:srgbClr val="202020"/>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1/5/23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91357" y="3607280"/>
            <a:ext cx="11001286" cy="769441"/>
          </a:xfrm>
          <a:prstGeom prst="rect">
            <a:avLst/>
          </a:prstGeom>
        </p:spPr>
        <p:txBody>
          <a:bodyPr wrap="square" lIns="0" tIns="0" rIns="0" bIns="0">
            <a:spAutoFit/>
          </a:bodyPr>
          <a:lstStyle>
            <a:lvl1pPr>
              <a:defRPr sz="5000" b="0" i="0">
                <a:solidFill>
                  <a:srgbClr val="202020"/>
                </a:solidFill>
                <a:latin typeface="Arial Black"/>
                <a:cs typeface="Arial Black"/>
              </a:defRPr>
            </a:lvl1pPr>
          </a:lstStyle>
          <a:p>
            <a:endParaRPr/>
          </a:p>
        </p:txBody>
      </p:sp>
      <p:sp>
        <p:nvSpPr>
          <p:cNvPr id="3" name="Holder 3"/>
          <p:cNvSpPr>
            <a:spLocks noGrp="1"/>
          </p:cNvSpPr>
          <p:nvPr>
            <p:ph type="body" idx="1"/>
          </p:nvPr>
        </p:nvSpPr>
        <p:spPr>
          <a:xfrm>
            <a:off x="2545220" y="3322192"/>
            <a:ext cx="1929355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8290560" y="10517697"/>
            <a:ext cx="78028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219201" y="10517697"/>
            <a:ext cx="56083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1/5/23</a:t>
            </a:fld>
            <a:endParaRPr lang="en-US"/>
          </a:p>
        </p:txBody>
      </p:sp>
      <p:sp>
        <p:nvSpPr>
          <p:cNvPr id="6" name="Holder 6"/>
          <p:cNvSpPr>
            <a:spLocks noGrp="1"/>
          </p:cNvSpPr>
          <p:nvPr>
            <p:ph type="sldNum" sz="quarter" idx="7"/>
          </p:nvPr>
        </p:nvSpPr>
        <p:spPr>
          <a:xfrm>
            <a:off x="17556482" y="10517697"/>
            <a:ext cx="56083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554538">
        <a:defRPr>
          <a:latin typeface="+mn-lt"/>
          <a:ea typeface="+mn-ea"/>
          <a:cs typeface="+mn-cs"/>
        </a:defRPr>
      </a:lvl2pPr>
      <a:lvl3pPr marL="1109076">
        <a:defRPr>
          <a:latin typeface="+mn-lt"/>
          <a:ea typeface="+mn-ea"/>
          <a:cs typeface="+mn-cs"/>
        </a:defRPr>
      </a:lvl3pPr>
      <a:lvl4pPr marL="1663614">
        <a:defRPr>
          <a:latin typeface="+mn-lt"/>
          <a:ea typeface="+mn-ea"/>
          <a:cs typeface="+mn-cs"/>
        </a:defRPr>
      </a:lvl4pPr>
      <a:lvl5pPr marL="2218152">
        <a:defRPr>
          <a:latin typeface="+mn-lt"/>
          <a:ea typeface="+mn-ea"/>
          <a:cs typeface="+mn-cs"/>
        </a:defRPr>
      </a:lvl5pPr>
      <a:lvl6pPr marL="2772689">
        <a:defRPr>
          <a:latin typeface="+mn-lt"/>
          <a:ea typeface="+mn-ea"/>
          <a:cs typeface="+mn-cs"/>
        </a:defRPr>
      </a:lvl6pPr>
      <a:lvl7pPr marL="3327227">
        <a:defRPr>
          <a:latin typeface="+mn-lt"/>
          <a:ea typeface="+mn-ea"/>
          <a:cs typeface="+mn-cs"/>
        </a:defRPr>
      </a:lvl7pPr>
      <a:lvl8pPr marL="3881765">
        <a:defRPr>
          <a:latin typeface="+mn-lt"/>
          <a:ea typeface="+mn-ea"/>
          <a:cs typeface="+mn-cs"/>
        </a:defRPr>
      </a:lvl8pPr>
      <a:lvl9pPr marL="4436303">
        <a:defRPr>
          <a:latin typeface="+mn-lt"/>
          <a:ea typeface="+mn-ea"/>
          <a:cs typeface="+mn-cs"/>
        </a:defRPr>
      </a:lvl9pPr>
    </p:bodyStyle>
    <p:otherStyle>
      <a:lvl1pPr marL="0">
        <a:defRPr>
          <a:latin typeface="+mn-lt"/>
          <a:ea typeface="+mn-ea"/>
          <a:cs typeface="+mn-cs"/>
        </a:defRPr>
      </a:lvl1pPr>
      <a:lvl2pPr marL="554538">
        <a:defRPr>
          <a:latin typeface="+mn-lt"/>
          <a:ea typeface="+mn-ea"/>
          <a:cs typeface="+mn-cs"/>
        </a:defRPr>
      </a:lvl2pPr>
      <a:lvl3pPr marL="1109076">
        <a:defRPr>
          <a:latin typeface="+mn-lt"/>
          <a:ea typeface="+mn-ea"/>
          <a:cs typeface="+mn-cs"/>
        </a:defRPr>
      </a:lvl3pPr>
      <a:lvl4pPr marL="1663614">
        <a:defRPr>
          <a:latin typeface="+mn-lt"/>
          <a:ea typeface="+mn-ea"/>
          <a:cs typeface="+mn-cs"/>
        </a:defRPr>
      </a:lvl4pPr>
      <a:lvl5pPr marL="2218152">
        <a:defRPr>
          <a:latin typeface="+mn-lt"/>
          <a:ea typeface="+mn-ea"/>
          <a:cs typeface="+mn-cs"/>
        </a:defRPr>
      </a:lvl5pPr>
      <a:lvl6pPr marL="2772689">
        <a:defRPr>
          <a:latin typeface="+mn-lt"/>
          <a:ea typeface="+mn-ea"/>
          <a:cs typeface="+mn-cs"/>
        </a:defRPr>
      </a:lvl6pPr>
      <a:lvl7pPr marL="3327227">
        <a:defRPr>
          <a:latin typeface="+mn-lt"/>
          <a:ea typeface="+mn-ea"/>
          <a:cs typeface="+mn-cs"/>
        </a:defRPr>
      </a:lvl7pPr>
      <a:lvl8pPr marL="3881765">
        <a:defRPr>
          <a:latin typeface="+mn-lt"/>
          <a:ea typeface="+mn-ea"/>
          <a:cs typeface="+mn-cs"/>
        </a:defRPr>
      </a:lvl8pPr>
      <a:lvl9pPr marL="443630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E8CA847F-7F1A-7CA7-D1B2-42B0F3E452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upo 75">
            <a:extLst>
              <a:ext uri="{FF2B5EF4-FFF2-40B4-BE49-F238E27FC236}">
                <a16:creationId xmlns:a16="http://schemas.microsoft.com/office/drawing/2014/main" id="{BC7A41ED-83F8-E017-83A1-404FD75DF6A4}"/>
              </a:ext>
            </a:extLst>
          </p:cNvPr>
          <p:cNvGrpSpPr/>
          <p:nvPr/>
        </p:nvGrpSpPr>
        <p:grpSpPr>
          <a:xfrm>
            <a:off x="1336837" y="0"/>
            <a:ext cx="23047163" cy="13716000"/>
            <a:chOff x="1336837" y="0"/>
            <a:chExt cx="23047163" cy="13716000"/>
          </a:xfrm>
        </p:grpSpPr>
        <p:pic>
          <p:nvPicPr>
            <p:cNvPr id="77" name="Imagen 76" descr="Icono&#10;&#10;Descripción generada automáticamente">
              <a:extLst>
                <a:ext uri="{FF2B5EF4-FFF2-40B4-BE49-F238E27FC236}">
                  <a16:creationId xmlns:a16="http://schemas.microsoft.com/office/drawing/2014/main" id="{D51DCEF0-04FE-915A-4894-996775A6D0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78" name="object 2">
              <a:extLst>
                <a:ext uri="{FF2B5EF4-FFF2-40B4-BE49-F238E27FC236}">
                  <a16:creationId xmlns:a16="http://schemas.microsoft.com/office/drawing/2014/main" id="{E9371A19-D7BB-9328-B7CC-D4CDE4EBC331}"/>
                </a:ext>
              </a:extLst>
            </p:cNvPr>
            <p:cNvGrpSpPr/>
            <p:nvPr/>
          </p:nvGrpSpPr>
          <p:grpSpPr>
            <a:xfrm>
              <a:off x="7086149" y="11651139"/>
              <a:ext cx="5052402" cy="2064861"/>
              <a:chOff x="5842382" y="9611438"/>
              <a:chExt cx="4165600" cy="1702435"/>
            </a:xfrm>
          </p:grpSpPr>
          <p:sp>
            <p:nvSpPr>
              <p:cNvPr id="80" name="object 3">
                <a:extLst>
                  <a:ext uri="{FF2B5EF4-FFF2-40B4-BE49-F238E27FC236}">
                    <a16:creationId xmlns:a16="http://schemas.microsoft.com/office/drawing/2014/main" id="{51162086-5A82-DA17-06A0-802F738F0ABF}"/>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81" name="object 4">
                <a:extLst>
                  <a:ext uri="{FF2B5EF4-FFF2-40B4-BE49-F238E27FC236}">
                    <a16:creationId xmlns:a16="http://schemas.microsoft.com/office/drawing/2014/main" id="{720EBEBD-B468-553D-3DBE-090F736866C7}"/>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79" name="object 5">
              <a:extLst>
                <a:ext uri="{FF2B5EF4-FFF2-40B4-BE49-F238E27FC236}">
                  <a16:creationId xmlns:a16="http://schemas.microsoft.com/office/drawing/2014/main" id="{606CA7CE-60D4-9C1F-ED46-7DAC22C092FE}"/>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txBox="1">
            <a:spLocks noGrp="1"/>
          </p:cNvSpPr>
          <p:nvPr>
            <p:ph type="title"/>
          </p:nvPr>
        </p:nvSpPr>
        <p:spPr>
          <a:xfrm>
            <a:off x="2805214" y="4419600"/>
            <a:ext cx="7786585" cy="1025269"/>
          </a:xfrm>
          <a:prstGeom prst="rect">
            <a:avLst/>
          </a:prstGeom>
        </p:spPr>
        <p:txBody>
          <a:bodyPr vert="horz" wrap="square" lIns="0" tIns="10783" rIns="0" bIns="0" rtlCol="0">
            <a:spAutoFit/>
          </a:bodyPr>
          <a:lstStyle/>
          <a:p>
            <a:pPr marL="15404" marR="6162" algn="just">
              <a:lnSpc>
                <a:spcPts val="4015"/>
              </a:lnSpc>
              <a:spcBef>
                <a:spcPts val="85"/>
              </a:spcBef>
            </a:pPr>
            <a:r>
              <a:rPr sz="3214" dirty="0">
                <a:latin typeface="Objective" pitchFamily="2" charset="77"/>
                <a:cs typeface="Verdana"/>
              </a:rPr>
              <a:t>Aparece una ventana para colocar la  cantidad y notas del pedido.</a:t>
            </a:r>
          </a:p>
        </p:txBody>
      </p:sp>
      <p:sp>
        <p:nvSpPr>
          <p:cNvPr id="3" name="object 3"/>
          <p:cNvSpPr txBox="1"/>
          <p:nvPr/>
        </p:nvSpPr>
        <p:spPr>
          <a:xfrm>
            <a:off x="2674893" y="5671558"/>
            <a:ext cx="7405585" cy="1847009"/>
          </a:xfrm>
          <a:prstGeom prst="rect">
            <a:avLst/>
          </a:prstGeom>
        </p:spPr>
        <p:txBody>
          <a:bodyPr vert="horz" wrap="square" lIns="0" tIns="14633" rIns="0" bIns="0" rtlCol="0">
            <a:spAutoFit/>
          </a:bodyPr>
          <a:lstStyle/>
          <a:p>
            <a:pPr marL="15404" algn="just">
              <a:spcBef>
                <a:spcPts val="115"/>
              </a:spcBef>
            </a:pPr>
            <a:r>
              <a:rPr sz="3214" dirty="0">
                <a:solidFill>
                  <a:srgbClr val="00A6F7"/>
                </a:solidFill>
                <a:latin typeface="Objective" pitchFamily="2" charset="77"/>
                <a:cs typeface="Verdana"/>
              </a:rPr>
              <a:t>Clic en el </a:t>
            </a:r>
            <a:r>
              <a:rPr sz="3214" dirty="0" err="1">
                <a:solidFill>
                  <a:srgbClr val="00A6F7"/>
                </a:solidFill>
                <a:latin typeface="Objective" pitchFamily="2" charset="77"/>
                <a:cs typeface="Verdana"/>
              </a:rPr>
              <a:t>botón</a:t>
            </a:r>
            <a:r>
              <a:rPr sz="3214" dirty="0">
                <a:solidFill>
                  <a:srgbClr val="00A6F7"/>
                </a:solidFill>
                <a:latin typeface="Objective" pitchFamily="2" charset="77"/>
                <a:cs typeface="Verdana"/>
              </a:rPr>
              <a:t> </a:t>
            </a:r>
            <a:r>
              <a:rPr sz="3214" dirty="0">
                <a:solidFill>
                  <a:srgbClr val="00A6F7"/>
                </a:solidFill>
                <a:latin typeface="Objective" pitchFamily="2" charset="77"/>
                <a:cs typeface="Arial Black"/>
              </a:rPr>
              <a:t>“</a:t>
            </a:r>
            <a:r>
              <a:rPr lang="es-MX" sz="3214" dirty="0">
                <a:solidFill>
                  <a:srgbClr val="00A6F7"/>
                </a:solidFill>
                <a:latin typeface="Objective" pitchFamily="2" charset="77"/>
                <a:cs typeface="Arial Black"/>
              </a:rPr>
              <a:t>OK</a:t>
            </a:r>
            <a:r>
              <a:rPr sz="3214" dirty="0">
                <a:solidFill>
                  <a:srgbClr val="00A6F7"/>
                </a:solidFill>
                <a:latin typeface="Objective" pitchFamily="2" charset="77"/>
                <a:cs typeface="Arial Black"/>
              </a:rPr>
              <a:t>”</a:t>
            </a:r>
            <a:r>
              <a:rPr lang="es-ES" sz="3214" dirty="0">
                <a:solidFill>
                  <a:srgbClr val="00A6F7"/>
                </a:solidFill>
                <a:latin typeface="Objective" pitchFamily="2" charset="77"/>
                <a:cs typeface="Arial Black"/>
              </a:rPr>
              <a:t>.</a:t>
            </a:r>
            <a:endParaRPr sz="3214" dirty="0">
              <a:latin typeface="Objective" pitchFamily="2" charset="77"/>
              <a:cs typeface="Arial Black"/>
            </a:endParaRPr>
          </a:p>
          <a:p>
            <a:pPr marL="15404" marR="6162" algn="just">
              <a:lnSpc>
                <a:spcPct val="104200"/>
              </a:lnSpc>
              <a:spcBef>
                <a:spcPts val="2505"/>
              </a:spcBef>
            </a:pPr>
            <a:r>
              <a:rPr sz="3214" dirty="0">
                <a:solidFill>
                  <a:srgbClr val="202020"/>
                </a:solidFill>
                <a:latin typeface="Objective" pitchFamily="2" charset="77"/>
                <a:cs typeface="Verdana"/>
              </a:rPr>
              <a:t>Al </a:t>
            </a:r>
            <a:r>
              <a:rPr sz="3214" dirty="0" err="1">
                <a:solidFill>
                  <a:srgbClr val="202020"/>
                </a:solidFill>
                <a:latin typeface="Objective" pitchFamily="2" charset="77"/>
                <a:cs typeface="Verdana"/>
              </a:rPr>
              <a:t>dar</a:t>
            </a:r>
            <a:r>
              <a:rPr sz="3214" dirty="0">
                <a:solidFill>
                  <a:srgbClr val="202020"/>
                </a:solidFill>
                <a:latin typeface="Objective" pitchFamily="2" charset="77"/>
                <a:cs typeface="Verdana"/>
              </a:rPr>
              <a:t> </a:t>
            </a:r>
            <a:r>
              <a:rPr lang="es-MX" sz="3214" dirty="0">
                <a:solidFill>
                  <a:srgbClr val="202020"/>
                </a:solidFill>
                <a:latin typeface="Objective" pitchFamily="2" charset="77"/>
                <a:cs typeface="Verdana"/>
              </a:rPr>
              <a:t>OK</a:t>
            </a:r>
            <a:r>
              <a:rPr sz="3214" dirty="0">
                <a:solidFill>
                  <a:srgbClr val="202020"/>
                </a:solidFill>
                <a:latin typeface="Objective" pitchFamily="2" charset="77"/>
                <a:cs typeface="Verdana"/>
              </a:rPr>
              <a:t> podrás seguir escogiendo  </a:t>
            </a:r>
            <a:r>
              <a:rPr sz="3214" dirty="0" err="1">
                <a:solidFill>
                  <a:srgbClr val="202020"/>
                </a:solidFill>
                <a:latin typeface="Objective" pitchFamily="2" charset="77"/>
                <a:cs typeface="Verdana"/>
              </a:rPr>
              <a:t>más</a:t>
            </a:r>
            <a:r>
              <a:rPr sz="3214" dirty="0">
                <a:solidFill>
                  <a:srgbClr val="202020"/>
                </a:solidFill>
                <a:latin typeface="Objective" pitchFamily="2" charset="77"/>
                <a:cs typeface="Verdana"/>
              </a:rPr>
              <a:t> </a:t>
            </a:r>
            <a:r>
              <a:rPr sz="3214" dirty="0" err="1">
                <a:solidFill>
                  <a:srgbClr val="202020"/>
                </a:solidFill>
                <a:latin typeface="Objective" pitchFamily="2" charset="77"/>
                <a:cs typeface="Verdana"/>
              </a:rPr>
              <a:t>productos</a:t>
            </a:r>
            <a:r>
              <a:rPr lang="es-ES" sz="3214" dirty="0">
                <a:solidFill>
                  <a:srgbClr val="202020"/>
                </a:solidFill>
                <a:latin typeface="Objective" pitchFamily="2" charset="77"/>
                <a:cs typeface="Verdana"/>
              </a:rPr>
              <a:t>.</a:t>
            </a:r>
            <a:endParaRPr sz="3214" dirty="0">
              <a:latin typeface="Objective" pitchFamily="2" charset="77"/>
              <a:cs typeface="Verdana"/>
            </a:endParaRPr>
          </a:p>
        </p:txBody>
      </p:sp>
      <p:sp>
        <p:nvSpPr>
          <p:cNvPr id="4" name="object 4"/>
          <p:cNvSpPr txBox="1"/>
          <p:nvPr/>
        </p:nvSpPr>
        <p:spPr>
          <a:xfrm>
            <a:off x="2674893" y="7877653"/>
            <a:ext cx="8264835" cy="1025269"/>
          </a:xfrm>
          <a:prstGeom prst="rect">
            <a:avLst/>
          </a:prstGeom>
        </p:spPr>
        <p:txBody>
          <a:bodyPr vert="horz" wrap="square" lIns="0" tIns="10783" rIns="0" bIns="0" rtlCol="0">
            <a:spAutoFit/>
          </a:bodyPr>
          <a:lstStyle/>
          <a:p>
            <a:pPr marL="15404" marR="6162" algn="just">
              <a:lnSpc>
                <a:spcPts val="4015"/>
              </a:lnSpc>
              <a:spcBef>
                <a:spcPts val="85"/>
              </a:spcBef>
            </a:pPr>
            <a:r>
              <a:rPr sz="3214" dirty="0">
                <a:solidFill>
                  <a:srgbClr val="202020"/>
                </a:solidFill>
                <a:latin typeface="Objective" pitchFamily="2" charset="77"/>
                <a:cs typeface="Verdana"/>
              </a:rPr>
              <a:t>Para terminar de </a:t>
            </a:r>
            <a:r>
              <a:rPr sz="3214" dirty="0" err="1">
                <a:solidFill>
                  <a:srgbClr val="202020"/>
                </a:solidFill>
                <a:latin typeface="Objective" pitchFamily="2" charset="77"/>
                <a:cs typeface="Verdana"/>
              </a:rPr>
              <a:t>escoger</a:t>
            </a:r>
            <a:r>
              <a:rPr sz="3214" dirty="0">
                <a:solidFill>
                  <a:srgbClr val="202020"/>
                </a:solidFill>
                <a:latin typeface="Objective" pitchFamily="2" charset="77"/>
                <a:cs typeface="Verdana"/>
              </a:rPr>
              <a:t> </a:t>
            </a:r>
            <a:r>
              <a:rPr sz="3214" dirty="0" err="1">
                <a:solidFill>
                  <a:srgbClr val="202020"/>
                </a:solidFill>
                <a:latin typeface="Objective" pitchFamily="2" charset="77"/>
                <a:cs typeface="Verdana"/>
              </a:rPr>
              <a:t>el</a:t>
            </a:r>
            <a:r>
              <a:rPr lang="es-ES" sz="3214" dirty="0">
                <a:solidFill>
                  <a:srgbClr val="202020"/>
                </a:solidFill>
                <a:latin typeface="Objective" pitchFamily="2" charset="77"/>
                <a:cs typeface="Verdana"/>
              </a:rPr>
              <a:t> pedido dar </a:t>
            </a:r>
            <a:r>
              <a:rPr lang="es-ES" sz="3214" dirty="0" err="1">
                <a:solidFill>
                  <a:srgbClr val="202020"/>
                </a:solidFill>
                <a:latin typeface="Objective" pitchFamily="2" charset="77"/>
                <a:cs typeface="Verdana"/>
              </a:rPr>
              <a:t>clicC</a:t>
            </a:r>
            <a:r>
              <a:rPr lang="es-ES" sz="3214" dirty="0">
                <a:solidFill>
                  <a:srgbClr val="202020"/>
                </a:solidFill>
                <a:latin typeface="Objective" pitchFamily="2" charset="77"/>
                <a:cs typeface="Verdana"/>
              </a:rPr>
              <a:t> </a:t>
            </a:r>
            <a:r>
              <a:rPr sz="3214" dirty="0" err="1">
                <a:solidFill>
                  <a:srgbClr val="202020"/>
                </a:solidFill>
                <a:latin typeface="Objective" pitchFamily="2" charset="77"/>
                <a:cs typeface="Verdana"/>
              </a:rPr>
              <a:t>en</a:t>
            </a:r>
            <a:r>
              <a:rPr sz="3214" dirty="0">
                <a:solidFill>
                  <a:srgbClr val="202020"/>
                </a:solidFill>
                <a:latin typeface="Objective" pitchFamily="2" charset="77"/>
                <a:cs typeface="Verdana"/>
              </a:rPr>
              <a:t> el botón “Finalizar pedido”</a:t>
            </a:r>
            <a:endParaRPr sz="3214" dirty="0">
              <a:latin typeface="Objective" pitchFamily="2" charset="77"/>
              <a:cs typeface="Verdana"/>
            </a:endParaRPr>
          </a:p>
        </p:txBody>
      </p:sp>
      <p:sp>
        <p:nvSpPr>
          <p:cNvPr id="72" name="object 72"/>
          <p:cNvSpPr/>
          <p:nvPr/>
        </p:nvSpPr>
        <p:spPr>
          <a:xfrm>
            <a:off x="1786381" y="4409742"/>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75" name="object 73">
            <a:extLst>
              <a:ext uri="{FF2B5EF4-FFF2-40B4-BE49-F238E27FC236}">
                <a16:creationId xmlns:a16="http://schemas.microsoft.com/office/drawing/2014/main" id="{C4F760E4-4E71-6BB5-5847-88D60638D65D}"/>
              </a:ext>
            </a:extLst>
          </p:cNvPr>
          <p:cNvSpPr txBox="1"/>
          <p:nvPr/>
        </p:nvSpPr>
        <p:spPr>
          <a:xfrm>
            <a:off x="1941560" y="4460102"/>
            <a:ext cx="370458" cy="605867"/>
          </a:xfrm>
          <a:prstGeom prst="rect">
            <a:avLst/>
          </a:prstGeom>
        </p:spPr>
        <p:txBody>
          <a:bodyPr vert="horz" wrap="square" lIns="0" tIns="17713" rIns="0" bIns="0" rtlCol="0">
            <a:spAutoFit/>
          </a:bodyPr>
          <a:lstStyle/>
          <a:p>
            <a:pPr marL="15404">
              <a:spcBef>
                <a:spcPts val="138"/>
              </a:spcBef>
            </a:pPr>
            <a:r>
              <a:rPr lang="es-ES" sz="3821" b="1" spc="546" dirty="0">
                <a:solidFill>
                  <a:srgbClr val="FFFFFF"/>
                </a:solidFill>
                <a:latin typeface="Objective" pitchFamily="2" charset="77"/>
                <a:cs typeface="Arial"/>
              </a:rPr>
              <a:t>9</a:t>
            </a:r>
            <a:endParaRPr sz="3821" dirty="0">
              <a:latin typeface="Objective" pitchFamily="2" charset="77"/>
              <a:cs typeface="Arial"/>
            </a:endParaRPr>
          </a:p>
        </p:txBody>
      </p:sp>
      <p:pic>
        <p:nvPicPr>
          <p:cNvPr id="83" name="Imagen 82" descr="Interfaz de usuario gráfica, Aplicación&#10;&#10;Descripción generada automáticamente">
            <a:extLst>
              <a:ext uri="{FF2B5EF4-FFF2-40B4-BE49-F238E27FC236}">
                <a16:creationId xmlns:a16="http://schemas.microsoft.com/office/drawing/2014/main" id="{6290D8E4-7C37-A9ED-7A1E-4D52EBFF47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4886" y="1922513"/>
            <a:ext cx="4672605" cy="9722218"/>
          </a:xfrm>
          <a:prstGeom prst="rect">
            <a:avLst/>
          </a:prstGeom>
        </p:spPr>
      </p:pic>
      <p:pic>
        <p:nvPicPr>
          <p:cNvPr id="85" name="Imagen 84" descr="Interfaz de usuario gráfica, Aplicación&#10;&#10;Descripción generada automáticamente">
            <a:extLst>
              <a:ext uri="{FF2B5EF4-FFF2-40B4-BE49-F238E27FC236}">
                <a16:creationId xmlns:a16="http://schemas.microsoft.com/office/drawing/2014/main" id="{86EA25D4-E892-7E98-D1D8-0E615F656E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52236" y="1895081"/>
            <a:ext cx="4672605" cy="97222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5775" y="3954733"/>
            <a:ext cx="7924800" cy="507411"/>
          </a:xfrm>
          <a:prstGeom prst="rect">
            <a:avLst/>
          </a:prstGeom>
        </p:spPr>
        <p:txBody>
          <a:bodyPr vert="horz" wrap="square" lIns="0" tIns="14633" rIns="0" bIns="0" rtlCol="0">
            <a:spAutoFit/>
          </a:bodyPr>
          <a:lstStyle/>
          <a:p>
            <a:pPr marL="15404" marR="6162" algn="just">
              <a:lnSpc>
                <a:spcPct val="106300"/>
              </a:lnSpc>
              <a:spcBef>
                <a:spcPts val="115"/>
              </a:spcBef>
            </a:pPr>
            <a:r>
              <a:rPr sz="3154" dirty="0">
                <a:latin typeface="Objective" pitchFamily="2" charset="77"/>
                <a:cs typeface="Verdana"/>
              </a:rPr>
              <a:t>Te aparecerá la imagen con el pedido  realizado</a:t>
            </a:r>
          </a:p>
        </p:txBody>
      </p:sp>
      <p:sp>
        <p:nvSpPr>
          <p:cNvPr id="3" name="object 3"/>
          <p:cNvSpPr txBox="1"/>
          <p:nvPr/>
        </p:nvSpPr>
        <p:spPr>
          <a:xfrm>
            <a:off x="3024315" y="5225220"/>
            <a:ext cx="9167685" cy="2029512"/>
          </a:xfrm>
          <a:prstGeom prst="rect">
            <a:avLst/>
          </a:prstGeom>
        </p:spPr>
        <p:txBody>
          <a:bodyPr vert="horz" wrap="square" lIns="0" tIns="16174" rIns="0" bIns="0" rtlCol="0">
            <a:spAutoFit/>
          </a:bodyPr>
          <a:lstStyle/>
          <a:p>
            <a:pPr marL="15404" algn="just">
              <a:spcBef>
                <a:spcPts val="127"/>
              </a:spcBef>
            </a:pPr>
            <a:r>
              <a:rPr sz="3154" b="1" dirty="0">
                <a:solidFill>
                  <a:srgbClr val="202020"/>
                </a:solidFill>
                <a:latin typeface="Objective" pitchFamily="2" charset="77"/>
                <a:cs typeface="Arial"/>
              </a:rPr>
              <a:t>Otros comandos: </a:t>
            </a:r>
            <a:r>
              <a:rPr sz="3154" dirty="0">
                <a:solidFill>
                  <a:srgbClr val="202020"/>
                </a:solidFill>
                <a:latin typeface="Objective" pitchFamily="2" charset="77"/>
                <a:cs typeface="Verdana"/>
              </a:rPr>
              <a:t>Deslizar a la derecha</a:t>
            </a:r>
            <a:endParaRPr sz="3154" dirty="0">
              <a:latin typeface="Objective" pitchFamily="2" charset="77"/>
              <a:cs typeface="Verdana"/>
            </a:endParaRPr>
          </a:p>
          <a:p>
            <a:pPr marL="15404" marR="6162" algn="just">
              <a:lnSpc>
                <a:spcPct val="106300"/>
              </a:lnSpc>
              <a:spcBef>
                <a:spcPts val="4021"/>
              </a:spcBef>
            </a:pPr>
            <a:r>
              <a:rPr sz="3154" b="1" dirty="0">
                <a:solidFill>
                  <a:srgbClr val="202020"/>
                </a:solidFill>
                <a:latin typeface="Objective" pitchFamily="2" charset="77"/>
                <a:cs typeface="Arial"/>
              </a:rPr>
              <a:t>Agregar notas: </a:t>
            </a:r>
            <a:r>
              <a:rPr sz="3154" dirty="0">
                <a:solidFill>
                  <a:srgbClr val="202020"/>
                </a:solidFill>
                <a:latin typeface="Objective" pitchFamily="2" charset="77"/>
                <a:cs typeface="Verdana"/>
              </a:rPr>
              <a:t>Seleccionar el botón celeste  con el símbolo de nube</a:t>
            </a:r>
            <a:endParaRPr sz="3154" dirty="0">
              <a:latin typeface="Objective" pitchFamily="2" charset="77"/>
              <a:cs typeface="Verdana"/>
            </a:endParaRPr>
          </a:p>
        </p:txBody>
      </p:sp>
      <p:sp>
        <p:nvSpPr>
          <p:cNvPr id="4" name="object 4"/>
          <p:cNvSpPr txBox="1"/>
          <p:nvPr/>
        </p:nvSpPr>
        <p:spPr>
          <a:xfrm>
            <a:off x="3024314" y="7750444"/>
            <a:ext cx="9472486" cy="507411"/>
          </a:xfrm>
          <a:prstGeom prst="rect">
            <a:avLst/>
          </a:prstGeom>
        </p:spPr>
        <p:txBody>
          <a:bodyPr vert="horz" wrap="square" lIns="0" tIns="14633" rIns="0" bIns="0" rtlCol="0">
            <a:spAutoFit/>
          </a:bodyPr>
          <a:lstStyle/>
          <a:p>
            <a:pPr marL="15404" marR="6162" algn="just">
              <a:lnSpc>
                <a:spcPct val="106300"/>
              </a:lnSpc>
              <a:spcBef>
                <a:spcPts val="115"/>
              </a:spcBef>
            </a:pPr>
            <a:r>
              <a:rPr sz="3154" b="1" dirty="0">
                <a:solidFill>
                  <a:srgbClr val="202020"/>
                </a:solidFill>
                <a:latin typeface="Objective" pitchFamily="2" charset="77"/>
                <a:cs typeface="Arial"/>
              </a:rPr>
              <a:t>Eliminar pedido: </a:t>
            </a:r>
            <a:r>
              <a:rPr sz="3154" dirty="0">
                <a:solidFill>
                  <a:srgbClr val="202020"/>
                </a:solidFill>
                <a:latin typeface="Objective" pitchFamily="2" charset="77"/>
                <a:cs typeface="Verdana"/>
              </a:rPr>
              <a:t>Seleccionar el botón rojo con  el tacho</a:t>
            </a:r>
            <a:endParaRPr sz="3154" dirty="0">
              <a:latin typeface="Objective" pitchFamily="2" charset="77"/>
              <a:cs typeface="Verdana"/>
            </a:endParaRPr>
          </a:p>
        </p:txBody>
      </p:sp>
      <p:sp>
        <p:nvSpPr>
          <p:cNvPr id="5" name="object 5"/>
          <p:cNvSpPr txBox="1"/>
          <p:nvPr/>
        </p:nvSpPr>
        <p:spPr>
          <a:xfrm>
            <a:off x="3024314" y="8674077"/>
            <a:ext cx="9472486" cy="1029606"/>
          </a:xfrm>
          <a:prstGeom prst="rect">
            <a:avLst/>
          </a:prstGeom>
        </p:spPr>
        <p:txBody>
          <a:bodyPr vert="horz" wrap="square" lIns="0" tIns="14633" rIns="0" bIns="0" rtlCol="0">
            <a:spAutoFit/>
          </a:bodyPr>
          <a:lstStyle/>
          <a:p>
            <a:pPr marL="15404" marR="6162" algn="just">
              <a:lnSpc>
                <a:spcPct val="106300"/>
              </a:lnSpc>
              <a:spcBef>
                <a:spcPts val="115"/>
              </a:spcBef>
            </a:pPr>
            <a:r>
              <a:rPr sz="3154" b="1" dirty="0">
                <a:solidFill>
                  <a:srgbClr val="202020"/>
                </a:solidFill>
                <a:latin typeface="Objective" pitchFamily="2" charset="77"/>
                <a:cs typeface="Arial"/>
              </a:rPr>
              <a:t>Para llevar: </a:t>
            </a:r>
            <a:r>
              <a:rPr sz="3154" dirty="0">
                <a:solidFill>
                  <a:srgbClr val="202020"/>
                </a:solidFill>
                <a:latin typeface="Objective" pitchFamily="2" charset="77"/>
                <a:cs typeface="Verdana"/>
              </a:rPr>
              <a:t>Sirve cuando el comercio no va a  consumir en salón sino para llevar</a:t>
            </a:r>
            <a:endParaRPr sz="3154" dirty="0">
              <a:latin typeface="Objective" pitchFamily="2" charset="77"/>
              <a:cs typeface="Verdana"/>
            </a:endParaRPr>
          </a:p>
        </p:txBody>
      </p:sp>
      <p:sp>
        <p:nvSpPr>
          <p:cNvPr id="15" name="object 15"/>
          <p:cNvSpPr/>
          <p:nvPr/>
        </p:nvSpPr>
        <p:spPr>
          <a:xfrm>
            <a:off x="1660244" y="3954733"/>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6" name="object 16"/>
          <p:cNvSpPr txBox="1"/>
          <p:nvPr/>
        </p:nvSpPr>
        <p:spPr>
          <a:xfrm>
            <a:off x="1706885" y="4002617"/>
            <a:ext cx="989185" cy="605867"/>
          </a:xfrm>
          <a:prstGeom prst="rect">
            <a:avLst/>
          </a:prstGeom>
        </p:spPr>
        <p:txBody>
          <a:bodyPr vert="horz" wrap="square" lIns="0" tIns="17713" rIns="0" bIns="0" rtlCol="0">
            <a:spAutoFit/>
          </a:bodyPr>
          <a:lstStyle/>
          <a:p>
            <a:pPr marL="15404">
              <a:spcBef>
                <a:spcPts val="138"/>
              </a:spcBef>
            </a:pPr>
            <a:r>
              <a:rPr lang="es-ES" sz="3821" b="1" dirty="0">
                <a:solidFill>
                  <a:srgbClr val="FFFFFF"/>
                </a:solidFill>
                <a:latin typeface="Objective" pitchFamily="2" charset="77"/>
                <a:cs typeface="Arial"/>
              </a:rPr>
              <a:t>10</a:t>
            </a:r>
            <a:endParaRPr sz="3821" dirty="0">
              <a:latin typeface="Objective" pitchFamily="2" charset="77"/>
              <a:cs typeface="Arial"/>
            </a:endParaRPr>
          </a:p>
        </p:txBody>
      </p:sp>
      <p:grpSp>
        <p:nvGrpSpPr>
          <p:cNvPr id="91" name="Grupo 90">
            <a:extLst>
              <a:ext uri="{FF2B5EF4-FFF2-40B4-BE49-F238E27FC236}">
                <a16:creationId xmlns:a16="http://schemas.microsoft.com/office/drawing/2014/main" id="{EFEF93B6-AEA6-7D25-A4DC-DCBD9649D045}"/>
              </a:ext>
            </a:extLst>
          </p:cNvPr>
          <p:cNvGrpSpPr/>
          <p:nvPr/>
        </p:nvGrpSpPr>
        <p:grpSpPr>
          <a:xfrm>
            <a:off x="1336837" y="0"/>
            <a:ext cx="23047163" cy="13716000"/>
            <a:chOff x="1336837" y="0"/>
            <a:chExt cx="23047163" cy="13716000"/>
          </a:xfrm>
        </p:grpSpPr>
        <p:pic>
          <p:nvPicPr>
            <p:cNvPr id="92" name="Imagen 91" descr="Icono&#10;&#10;Descripción generada automáticamente">
              <a:extLst>
                <a:ext uri="{FF2B5EF4-FFF2-40B4-BE49-F238E27FC236}">
                  <a16:creationId xmlns:a16="http://schemas.microsoft.com/office/drawing/2014/main" id="{1C002D52-E678-81CB-A422-3AB75B69D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93" name="object 2">
              <a:extLst>
                <a:ext uri="{FF2B5EF4-FFF2-40B4-BE49-F238E27FC236}">
                  <a16:creationId xmlns:a16="http://schemas.microsoft.com/office/drawing/2014/main" id="{584304DE-3603-6340-8BEA-B6CA324FF3AE}"/>
                </a:ext>
              </a:extLst>
            </p:cNvPr>
            <p:cNvGrpSpPr/>
            <p:nvPr/>
          </p:nvGrpSpPr>
          <p:grpSpPr>
            <a:xfrm>
              <a:off x="7086149" y="11651139"/>
              <a:ext cx="5052402" cy="2064861"/>
              <a:chOff x="5842382" y="9611438"/>
              <a:chExt cx="4165600" cy="1702435"/>
            </a:xfrm>
          </p:grpSpPr>
          <p:sp>
            <p:nvSpPr>
              <p:cNvPr id="95" name="object 3">
                <a:extLst>
                  <a:ext uri="{FF2B5EF4-FFF2-40B4-BE49-F238E27FC236}">
                    <a16:creationId xmlns:a16="http://schemas.microsoft.com/office/drawing/2014/main" id="{A769A505-DF21-D8BC-C9B3-162216E7F58D}"/>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96" name="object 4">
                <a:extLst>
                  <a:ext uri="{FF2B5EF4-FFF2-40B4-BE49-F238E27FC236}">
                    <a16:creationId xmlns:a16="http://schemas.microsoft.com/office/drawing/2014/main" id="{904A9D0D-D38D-E4A5-1B24-70892095A34C}"/>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94" name="object 5">
              <a:extLst>
                <a:ext uri="{FF2B5EF4-FFF2-40B4-BE49-F238E27FC236}">
                  <a16:creationId xmlns:a16="http://schemas.microsoft.com/office/drawing/2014/main" id="{44D64754-D1E5-167A-D37E-C6371B470BC1}"/>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pic>
        <p:nvPicPr>
          <p:cNvPr id="101" name="Imagen 100" descr="Interfaz de usuario gráfica, Aplicación&#10;&#10;Descripción generada automáticamente">
            <a:extLst>
              <a:ext uri="{FF2B5EF4-FFF2-40B4-BE49-F238E27FC236}">
                <a16:creationId xmlns:a16="http://schemas.microsoft.com/office/drawing/2014/main" id="{9B49A140-6676-FB0D-10B8-242128980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3771" y="1895081"/>
            <a:ext cx="4729077" cy="9839719"/>
          </a:xfrm>
          <a:prstGeom prst="rect">
            <a:avLst/>
          </a:prstGeom>
        </p:spPr>
      </p:pic>
      <p:pic>
        <p:nvPicPr>
          <p:cNvPr id="102" name="Imagen 101" descr="Interfaz de usuario gráfica, Aplicación&#10;&#10;Descripción generada automáticamente">
            <a:extLst>
              <a:ext uri="{FF2B5EF4-FFF2-40B4-BE49-F238E27FC236}">
                <a16:creationId xmlns:a16="http://schemas.microsoft.com/office/drawing/2014/main" id="{087A2EEF-C011-976C-894D-339A016E16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59260" y="1922513"/>
            <a:ext cx="4729077" cy="98397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upo 81">
            <a:extLst>
              <a:ext uri="{FF2B5EF4-FFF2-40B4-BE49-F238E27FC236}">
                <a16:creationId xmlns:a16="http://schemas.microsoft.com/office/drawing/2014/main" id="{0D7C3E04-A1A3-A4AE-4AB6-C61597746063}"/>
              </a:ext>
            </a:extLst>
          </p:cNvPr>
          <p:cNvGrpSpPr/>
          <p:nvPr/>
        </p:nvGrpSpPr>
        <p:grpSpPr>
          <a:xfrm>
            <a:off x="1336837" y="0"/>
            <a:ext cx="23047163" cy="13716000"/>
            <a:chOff x="1336837" y="0"/>
            <a:chExt cx="23047163" cy="13716000"/>
          </a:xfrm>
        </p:grpSpPr>
        <p:pic>
          <p:nvPicPr>
            <p:cNvPr id="83" name="Imagen 82" descr="Icono&#10;&#10;Descripción generada automáticamente">
              <a:extLst>
                <a:ext uri="{FF2B5EF4-FFF2-40B4-BE49-F238E27FC236}">
                  <a16:creationId xmlns:a16="http://schemas.microsoft.com/office/drawing/2014/main" id="{380F9945-D52A-8AA4-7B12-074E48C908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84" name="object 2">
              <a:extLst>
                <a:ext uri="{FF2B5EF4-FFF2-40B4-BE49-F238E27FC236}">
                  <a16:creationId xmlns:a16="http://schemas.microsoft.com/office/drawing/2014/main" id="{9318B1AC-4533-DAD5-8882-B7550FA5DD8E}"/>
                </a:ext>
              </a:extLst>
            </p:cNvPr>
            <p:cNvGrpSpPr/>
            <p:nvPr/>
          </p:nvGrpSpPr>
          <p:grpSpPr>
            <a:xfrm>
              <a:off x="7086149" y="11651139"/>
              <a:ext cx="5052402" cy="2064861"/>
              <a:chOff x="5842382" y="9611438"/>
              <a:chExt cx="4165600" cy="1702435"/>
            </a:xfrm>
          </p:grpSpPr>
          <p:sp>
            <p:nvSpPr>
              <p:cNvPr id="86" name="object 3">
                <a:extLst>
                  <a:ext uri="{FF2B5EF4-FFF2-40B4-BE49-F238E27FC236}">
                    <a16:creationId xmlns:a16="http://schemas.microsoft.com/office/drawing/2014/main" id="{0E964BA0-A9F3-24C7-1A45-19BFABBF97FB}"/>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87" name="object 4">
                <a:extLst>
                  <a:ext uri="{FF2B5EF4-FFF2-40B4-BE49-F238E27FC236}">
                    <a16:creationId xmlns:a16="http://schemas.microsoft.com/office/drawing/2014/main" id="{BE899175-C9FA-6DF9-6564-52C9DE4AB8BD}"/>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85" name="object 5">
              <a:extLst>
                <a:ext uri="{FF2B5EF4-FFF2-40B4-BE49-F238E27FC236}">
                  <a16:creationId xmlns:a16="http://schemas.microsoft.com/office/drawing/2014/main" id="{93279742-C8C2-01A7-AB37-8D52700AE56A}"/>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txBox="1">
            <a:spLocks noGrp="1"/>
          </p:cNvSpPr>
          <p:nvPr>
            <p:ph type="title"/>
          </p:nvPr>
        </p:nvSpPr>
        <p:spPr>
          <a:xfrm>
            <a:off x="2510181" y="5105400"/>
            <a:ext cx="9681819" cy="1021911"/>
          </a:xfrm>
          <a:prstGeom prst="rect">
            <a:avLst/>
          </a:prstGeom>
        </p:spPr>
        <p:txBody>
          <a:bodyPr vert="horz" wrap="square" lIns="0" tIns="14633" rIns="0" bIns="0" rtlCol="0">
            <a:spAutoFit/>
          </a:bodyPr>
          <a:lstStyle/>
          <a:p>
            <a:pPr marL="15404" marR="6162" algn="just">
              <a:lnSpc>
                <a:spcPct val="106300"/>
              </a:lnSpc>
              <a:spcBef>
                <a:spcPts val="115"/>
              </a:spcBef>
            </a:pPr>
            <a:r>
              <a:rPr sz="3154" dirty="0">
                <a:latin typeface="Objective" pitchFamily="2" charset="77"/>
                <a:cs typeface="Verdana"/>
              </a:rPr>
              <a:t>Al seleccionar la opción de notas aparecerá la  siguiente pantalla donde se podrá agregar las  notas al pedido</a:t>
            </a:r>
          </a:p>
        </p:txBody>
      </p:sp>
      <p:sp>
        <p:nvSpPr>
          <p:cNvPr id="7" name="object 7"/>
          <p:cNvSpPr/>
          <p:nvPr/>
        </p:nvSpPr>
        <p:spPr>
          <a:xfrm>
            <a:off x="1598054" y="5086950"/>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8" name="object 8"/>
          <p:cNvSpPr txBox="1"/>
          <p:nvPr/>
        </p:nvSpPr>
        <p:spPr>
          <a:xfrm>
            <a:off x="1714983" y="5134834"/>
            <a:ext cx="851088" cy="605867"/>
          </a:xfrm>
          <a:prstGeom prst="rect">
            <a:avLst/>
          </a:prstGeom>
        </p:spPr>
        <p:txBody>
          <a:bodyPr vert="horz" wrap="square" lIns="0" tIns="17713" rIns="0" bIns="0" rtlCol="0">
            <a:spAutoFit/>
          </a:bodyPr>
          <a:lstStyle/>
          <a:p>
            <a:pPr marL="15404">
              <a:spcBef>
                <a:spcPts val="138"/>
              </a:spcBef>
            </a:pPr>
            <a:r>
              <a:rPr lang="es-ES" sz="3821" b="1" dirty="0">
                <a:solidFill>
                  <a:srgbClr val="FFFFFF"/>
                </a:solidFill>
                <a:latin typeface="Objective" pitchFamily="2" charset="77"/>
                <a:cs typeface="Arial"/>
              </a:rPr>
              <a:t>11</a:t>
            </a:r>
            <a:endParaRPr sz="3821" dirty="0">
              <a:latin typeface="Objective" pitchFamily="2" charset="77"/>
              <a:cs typeface="Arial"/>
            </a:endParaRPr>
          </a:p>
        </p:txBody>
      </p:sp>
      <p:sp>
        <p:nvSpPr>
          <p:cNvPr id="9" name="object 9"/>
          <p:cNvSpPr/>
          <p:nvPr/>
        </p:nvSpPr>
        <p:spPr>
          <a:xfrm>
            <a:off x="1598054" y="7146282"/>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0" name="object 10"/>
          <p:cNvSpPr txBox="1"/>
          <p:nvPr/>
        </p:nvSpPr>
        <p:spPr>
          <a:xfrm>
            <a:off x="1659093" y="7220923"/>
            <a:ext cx="9979863" cy="1041689"/>
          </a:xfrm>
          <a:prstGeom prst="rect">
            <a:avLst/>
          </a:prstGeom>
        </p:spPr>
        <p:txBody>
          <a:bodyPr vert="horz" wrap="square" lIns="0" tIns="29267" rIns="0" bIns="0" rtlCol="0">
            <a:spAutoFit/>
          </a:bodyPr>
          <a:lstStyle/>
          <a:p>
            <a:pPr marL="846440" marR="6162" indent="-831807" algn="just">
              <a:lnSpc>
                <a:spcPts val="4003"/>
              </a:lnSpc>
              <a:spcBef>
                <a:spcPts val="230"/>
              </a:spcBef>
              <a:tabLst>
                <a:tab pos="846440" algn="l"/>
              </a:tabLst>
            </a:pPr>
            <a:r>
              <a:rPr sz="3821" b="1" dirty="0">
                <a:solidFill>
                  <a:srgbClr val="FFFFFF"/>
                </a:solidFill>
                <a:latin typeface="Objective" pitchFamily="2" charset="77"/>
                <a:cs typeface="Arial"/>
              </a:rPr>
              <a:t>1</a:t>
            </a:r>
            <a:r>
              <a:rPr lang="es-ES" sz="3821" b="1" dirty="0">
                <a:solidFill>
                  <a:srgbClr val="FFFFFF"/>
                </a:solidFill>
                <a:latin typeface="Objective" pitchFamily="2" charset="77"/>
                <a:cs typeface="Arial"/>
              </a:rPr>
              <a:t>2</a:t>
            </a:r>
            <a:r>
              <a:rPr sz="3396" b="1" dirty="0">
                <a:solidFill>
                  <a:srgbClr val="FFFFFF"/>
                </a:solidFill>
                <a:latin typeface="Objective" pitchFamily="2" charset="77"/>
                <a:cs typeface="Arial"/>
              </a:rPr>
              <a:t>	</a:t>
            </a:r>
            <a:r>
              <a:rPr sz="3154" dirty="0">
                <a:solidFill>
                  <a:srgbClr val="202020"/>
                </a:solidFill>
                <a:latin typeface="Objective" pitchFamily="2" charset="77"/>
                <a:cs typeface="Verdana"/>
              </a:rPr>
              <a:t>Al seleccionar el botón eliminar aparecerá el  mensaje de confirmación</a:t>
            </a:r>
            <a:endParaRPr sz="3154" dirty="0">
              <a:latin typeface="Objective" pitchFamily="2" charset="77"/>
              <a:cs typeface="Verdana"/>
            </a:endParaRPr>
          </a:p>
        </p:txBody>
      </p:sp>
      <p:pic>
        <p:nvPicPr>
          <p:cNvPr id="92" name="Imagen 91" descr="Interfaz de usuario gráfica, Aplicación&#10;&#10;Descripción generada automáticamente">
            <a:extLst>
              <a:ext uri="{FF2B5EF4-FFF2-40B4-BE49-F238E27FC236}">
                <a16:creationId xmlns:a16="http://schemas.microsoft.com/office/drawing/2014/main" id="{0832C9C7-59CB-278C-4B63-7D76A9E42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39060" y="1881905"/>
            <a:ext cx="4815360" cy="10019245"/>
          </a:xfrm>
          <a:prstGeom prst="rect">
            <a:avLst/>
          </a:prstGeom>
        </p:spPr>
      </p:pic>
      <p:pic>
        <p:nvPicPr>
          <p:cNvPr id="93" name="Imagen 92" descr="Interfaz de usuario gráfica, Aplicación, Chat o mensaje de texto&#10;&#10;Descripción generada automáticamente">
            <a:extLst>
              <a:ext uri="{FF2B5EF4-FFF2-40B4-BE49-F238E27FC236}">
                <a16:creationId xmlns:a16="http://schemas.microsoft.com/office/drawing/2014/main" id="{C82CC89D-F351-8A3F-F84E-008669B4B3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72977" y="1848377"/>
            <a:ext cx="4815360" cy="100192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upo 90">
            <a:extLst>
              <a:ext uri="{FF2B5EF4-FFF2-40B4-BE49-F238E27FC236}">
                <a16:creationId xmlns:a16="http://schemas.microsoft.com/office/drawing/2014/main" id="{785DF3F8-DBD3-5D05-EDE5-4F25A4CD3E7F}"/>
              </a:ext>
            </a:extLst>
          </p:cNvPr>
          <p:cNvGrpSpPr/>
          <p:nvPr/>
        </p:nvGrpSpPr>
        <p:grpSpPr>
          <a:xfrm>
            <a:off x="1336837" y="0"/>
            <a:ext cx="23047163" cy="13716000"/>
            <a:chOff x="1336837" y="0"/>
            <a:chExt cx="23047163" cy="13716000"/>
          </a:xfrm>
        </p:grpSpPr>
        <p:pic>
          <p:nvPicPr>
            <p:cNvPr id="92" name="Imagen 91" descr="Icono&#10;&#10;Descripción generada automáticamente">
              <a:extLst>
                <a:ext uri="{FF2B5EF4-FFF2-40B4-BE49-F238E27FC236}">
                  <a16:creationId xmlns:a16="http://schemas.microsoft.com/office/drawing/2014/main" id="{794CD7FA-ABFA-66CB-F832-7A96F858E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93" name="object 2">
              <a:extLst>
                <a:ext uri="{FF2B5EF4-FFF2-40B4-BE49-F238E27FC236}">
                  <a16:creationId xmlns:a16="http://schemas.microsoft.com/office/drawing/2014/main" id="{2796BECD-1B3A-14CF-DB82-B8989256881B}"/>
                </a:ext>
              </a:extLst>
            </p:cNvPr>
            <p:cNvGrpSpPr/>
            <p:nvPr/>
          </p:nvGrpSpPr>
          <p:grpSpPr>
            <a:xfrm>
              <a:off x="7086149" y="11651139"/>
              <a:ext cx="5052402" cy="2064861"/>
              <a:chOff x="5842382" y="9611438"/>
              <a:chExt cx="4165600" cy="1702435"/>
            </a:xfrm>
          </p:grpSpPr>
          <p:sp>
            <p:nvSpPr>
              <p:cNvPr id="95" name="object 3">
                <a:extLst>
                  <a:ext uri="{FF2B5EF4-FFF2-40B4-BE49-F238E27FC236}">
                    <a16:creationId xmlns:a16="http://schemas.microsoft.com/office/drawing/2014/main" id="{F12A1420-5D50-608F-53D6-C4D8D43E05FD}"/>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96" name="object 4">
                <a:extLst>
                  <a:ext uri="{FF2B5EF4-FFF2-40B4-BE49-F238E27FC236}">
                    <a16:creationId xmlns:a16="http://schemas.microsoft.com/office/drawing/2014/main" id="{E776F7E2-991B-FC43-0F12-BCE8F302050A}"/>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94" name="object 5">
              <a:extLst>
                <a:ext uri="{FF2B5EF4-FFF2-40B4-BE49-F238E27FC236}">
                  <a16:creationId xmlns:a16="http://schemas.microsoft.com/office/drawing/2014/main" id="{F5AAA9FC-2B50-001A-028F-60C59D022C2E}"/>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txBox="1">
            <a:spLocks noGrp="1"/>
          </p:cNvSpPr>
          <p:nvPr>
            <p:ph type="title"/>
          </p:nvPr>
        </p:nvSpPr>
        <p:spPr>
          <a:xfrm>
            <a:off x="2660054" y="4829981"/>
            <a:ext cx="8909479" cy="1556032"/>
          </a:xfrm>
          <a:prstGeom prst="rect">
            <a:avLst/>
          </a:prstGeom>
        </p:spPr>
        <p:txBody>
          <a:bodyPr vert="horz" wrap="square" lIns="0" tIns="14633" rIns="0" bIns="0" rtlCol="0">
            <a:spAutoFit/>
          </a:bodyPr>
          <a:lstStyle/>
          <a:p>
            <a:pPr marL="15404" marR="6162" algn="just">
              <a:lnSpc>
                <a:spcPct val="106300"/>
              </a:lnSpc>
              <a:spcBef>
                <a:spcPts val="115"/>
              </a:spcBef>
            </a:pPr>
            <a:r>
              <a:rPr sz="3154" dirty="0">
                <a:latin typeface="Objective" pitchFamily="2" charset="77"/>
                <a:cs typeface="Verdana"/>
              </a:rPr>
              <a:t>Aparecerá la siguiente pantalla, </a:t>
            </a:r>
            <a:r>
              <a:rPr lang="es-ES" sz="3154" dirty="0">
                <a:solidFill>
                  <a:srgbClr val="05A9F4"/>
                </a:solidFill>
                <a:latin typeface="Objective" pitchFamily="2" charset="77"/>
                <a:cs typeface="Verdana"/>
              </a:rPr>
              <a:t>dar clic </a:t>
            </a:r>
            <a:r>
              <a:rPr sz="3214" kern="1200" dirty="0" err="1">
                <a:solidFill>
                  <a:srgbClr val="00A6F7"/>
                </a:solidFill>
                <a:latin typeface="Objective" pitchFamily="2" charset="77"/>
                <a:ea typeface="+mn-ea"/>
                <a:cs typeface="Verdana"/>
              </a:rPr>
              <a:t>en</a:t>
            </a:r>
            <a:r>
              <a:rPr lang="es-MX" sz="3214" kern="1200" dirty="0">
                <a:solidFill>
                  <a:srgbClr val="00A6F7"/>
                </a:solidFill>
                <a:latin typeface="Objective" pitchFamily="2" charset="77"/>
                <a:ea typeface="+mn-ea"/>
                <a:cs typeface="Verdana"/>
              </a:rPr>
              <a:t> </a:t>
            </a:r>
            <a:r>
              <a:rPr sz="3214" kern="1200" dirty="0" err="1">
                <a:solidFill>
                  <a:srgbClr val="00A6F7"/>
                </a:solidFill>
                <a:latin typeface="Objective" pitchFamily="2" charset="77"/>
                <a:ea typeface="+mn-ea"/>
                <a:cs typeface="Verdana"/>
              </a:rPr>
              <a:t>el</a:t>
            </a:r>
            <a:r>
              <a:rPr sz="3214" kern="1200" dirty="0">
                <a:solidFill>
                  <a:srgbClr val="00A6F7"/>
                </a:solidFill>
                <a:latin typeface="Objective" pitchFamily="2" charset="77"/>
                <a:ea typeface="+mn-ea"/>
                <a:cs typeface="Verdana"/>
              </a:rPr>
              <a:t> botón “enviar”. </a:t>
            </a:r>
            <a:r>
              <a:rPr sz="3154" dirty="0">
                <a:latin typeface="Objective" pitchFamily="2" charset="77"/>
                <a:cs typeface="Verdana"/>
              </a:rPr>
              <a:t>El botón cambia de color y  el pedido viaja al sistema de Restaurant  para que se prepare la orden.</a:t>
            </a:r>
          </a:p>
        </p:txBody>
      </p:sp>
      <p:sp>
        <p:nvSpPr>
          <p:cNvPr id="3" name="object 3"/>
          <p:cNvSpPr txBox="1"/>
          <p:nvPr/>
        </p:nvSpPr>
        <p:spPr>
          <a:xfrm>
            <a:off x="2660054" y="6855115"/>
            <a:ext cx="8910249" cy="1029606"/>
          </a:xfrm>
          <a:prstGeom prst="rect">
            <a:avLst/>
          </a:prstGeom>
        </p:spPr>
        <p:txBody>
          <a:bodyPr vert="horz" wrap="square" lIns="0" tIns="14633" rIns="0" bIns="0" rtlCol="0">
            <a:spAutoFit/>
          </a:bodyPr>
          <a:lstStyle/>
          <a:p>
            <a:pPr marL="15404" marR="6162" algn="just">
              <a:lnSpc>
                <a:spcPct val="106300"/>
              </a:lnSpc>
              <a:spcBef>
                <a:spcPts val="115"/>
              </a:spcBef>
            </a:pPr>
            <a:r>
              <a:rPr sz="3154" dirty="0">
                <a:solidFill>
                  <a:srgbClr val="202020"/>
                </a:solidFill>
                <a:latin typeface="Objective" pitchFamily="2" charset="77"/>
                <a:cs typeface="Verdana"/>
              </a:rPr>
              <a:t>Las notas se pueden observar en la parte  inferior del pedido</a:t>
            </a:r>
            <a:endParaRPr sz="3154" dirty="0">
              <a:latin typeface="Objective" pitchFamily="2" charset="77"/>
              <a:cs typeface="Verdana"/>
            </a:endParaRPr>
          </a:p>
        </p:txBody>
      </p:sp>
      <p:sp>
        <p:nvSpPr>
          <p:cNvPr id="13" name="object 13"/>
          <p:cNvSpPr/>
          <p:nvPr/>
        </p:nvSpPr>
        <p:spPr>
          <a:xfrm>
            <a:off x="1634909" y="4791225"/>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90" name="object 14">
            <a:extLst>
              <a:ext uri="{FF2B5EF4-FFF2-40B4-BE49-F238E27FC236}">
                <a16:creationId xmlns:a16="http://schemas.microsoft.com/office/drawing/2014/main" id="{AE240835-5111-0C42-B422-420A32D8CD39}"/>
              </a:ext>
            </a:extLst>
          </p:cNvPr>
          <p:cNvSpPr txBox="1"/>
          <p:nvPr/>
        </p:nvSpPr>
        <p:spPr>
          <a:xfrm>
            <a:off x="1706696" y="4867097"/>
            <a:ext cx="570705" cy="549891"/>
          </a:xfrm>
          <a:prstGeom prst="rect">
            <a:avLst/>
          </a:prstGeom>
        </p:spPr>
        <p:txBody>
          <a:bodyPr vert="horz" wrap="square" lIns="0" tIns="17713" rIns="0" bIns="0" rtlCol="0">
            <a:spAutoFit/>
          </a:bodyPr>
          <a:lstStyle/>
          <a:p>
            <a:pPr marL="15404">
              <a:spcBef>
                <a:spcPts val="138"/>
              </a:spcBef>
            </a:pPr>
            <a:r>
              <a:rPr sz="3457" b="1" dirty="0">
                <a:solidFill>
                  <a:srgbClr val="FFFFFF"/>
                </a:solidFill>
                <a:latin typeface="Objective" pitchFamily="2" charset="77"/>
                <a:cs typeface="Arial"/>
              </a:rPr>
              <a:t>1</a:t>
            </a:r>
            <a:r>
              <a:rPr lang="es-ES" sz="3457" b="1" dirty="0">
                <a:solidFill>
                  <a:srgbClr val="FFFFFF"/>
                </a:solidFill>
                <a:latin typeface="Objective" pitchFamily="2" charset="77"/>
                <a:cs typeface="Arial"/>
              </a:rPr>
              <a:t>3</a:t>
            </a:r>
            <a:endParaRPr sz="3457" dirty="0">
              <a:latin typeface="Objective" pitchFamily="2" charset="77"/>
              <a:cs typeface="Arial"/>
            </a:endParaRPr>
          </a:p>
        </p:txBody>
      </p:sp>
      <p:pic>
        <p:nvPicPr>
          <p:cNvPr id="101" name="Imagen 100" descr="Interfaz de usuario gráfica, Aplicación&#10;&#10;Descripción generada automáticamente">
            <a:extLst>
              <a:ext uri="{FF2B5EF4-FFF2-40B4-BE49-F238E27FC236}">
                <a16:creationId xmlns:a16="http://schemas.microsoft.com/office/drawing/2014/main" id="{34207240-BB50-0180-1BFB-300C65C377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72977" y="1863617"/>
            <a:ext cx="4824149" cy="10037533"/>
          </a:xfrm>
          <a:prstGeom prst="rect">
            <a:avLst/>
          </a:prstGeom>
        </p:spPr>
      </p:pic>
      <p:pic>
        <p:nvPicPr>
          <p:cNvPr id="102" name="Imagen 101" descr="Interfaz de usuario gráfica, Aplicación&#10;&#10;Descripción generada automáticamente">
            <a:extLst>
              <a:ext uri="{FF2B5EF4-FFF2-40B4-BE49-F238E27FC236}">
                <a16:creationId xmlns:a16="http://schemas.microsoft.com/office/drawing/2014/main" id="{2465E470-95A3-403B-3C38-88E15B130D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37876" y="1863617"/>
            <a:ext cx="4824149" cy="10037533"/>
          </a:xfrm>
          <a:prstGeom prst="rect">
            <a:avLst/>
          </a:prstGeom>
        </p:spPr>
      </p:pic>
      <p:sp>
        <p:nvSpPr>
          <p:cNvPr id="103" name="Rectángulo 102">
            <a:extLst>
              <a:ext uri="{FF2B5EF4-FFF2-40B4-BE49-F238E27FC236}">
                <a16:creationId xmlns:a16="http://schemas.microsoft.com/office/drawing/2014/main" id="{99105E93-8B6A-ADAF-CE6E-FFE7AF8A6839}"/>
              </a:ext>
            </a:extLst>
          </p:cNvPr>
          <p:cNvSpPr/>
          <p:nvPr/>
        </p:nvSpPr>
        <p:spPr>
          <a:xfrm>
            <a:off x="19507200" y="8305800"/>
            <a:ext cx="609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upo 90">
            <a:extLst>
              <a:ext uri="{FF2B5EF4-FFF2-40B4-BE49-F238E27FC236}">
                <a16:creationId xmlns:a16="http://schemas.microsoft.com/office/drawing/2014/main" id="{785DF3F8-DBD3-5D05-EDE5-4F25A4CD3E7F}"/>
              </a:ext>
            </a:extLst>
          </p:cNvPr>
          <p:cNvGrpSpPr/>
          <p:nvPr/>
        </p:nvGrpSpPr>
        <p:grpSpPr>
          <a:xfrm>
            <a:off x="1336837" y="0"/>
            <a:ext cx="23047163" cy="13716000"/>
            <a:chOff x="1336837" y="0"/>
            <a:chExt cx="23047163" cy="13716000"/>
          </a:xfrm>
        </p:grpSpPr>
        <p:pic>
          <p:nvPicPr>
            <p:cNvPr id="92" name="Imagen 91" descr="Icono&#10;&#10;Descripción generada automáticamente">
              <a:extLst>
                <a:ext uri="{FF2B5EF4-FFF2-40B4-BE49-F238E27FC236}">
                  <a16:creationId xmlns:a16="http://schemas.microsoft.com/office/drawing/2014/main" id="{794CD7FA-ABFA-66CB-F832-7A96F858E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93" name="object 2">
              <a:extLst>
                <a:ext uri="{FF2B5EF4-FFF2-40B4-BE49-F238E27FC236}">
                  <a16:creationId xmlns:a16="http://schemas.microsoft.com/office/drawing/2014/main" id="{2796BECD-1B3A-14CF-DB82-B8989256881B}"/>
                </a:ext>
              </a:extLst>
            </p:cNvPr>
            <p:cNvGrpSpPr/>
            <p:nvPr/>
          </p:nvGrpSpPr>
          <p:grpSpPr>
            <a:xfrm>
              <a:off x="7086149" y="11651139"/>
              <a:ext cx="5052402" cy="2064861"/>
              <a:chOff x="5842382" y="9611438"/>
              <a:chExt cx="4165600" cy="1702435"/>
            </a:xfrm>
          </p:grpSpPr>
          <p:sp>
            <p:nvSpPr>
              <p:cNvPr id="95" name="object 3">
                <a:extLst>
                  <a:ext uri="{FF2B5EF4-FFF2-40B4-BE49-F238E27FC236}">
                    <a16:creationId xmlns:a16="http://schemas.microsoft.com/office/drawing/2014/main" id="{F12A1420-5D50-608F-53D6-C4D8D43E05FD}"/>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96" name="object 4">
                <a:extLst>
                  <a:ext uri="{FF2B5EF4-FFF2-40B4-BE49-F238E27FC236}">
                    <a16:creationId xmlns:a16="http://schemas.microsoft.com/office/drawing/2014/main" id="{E776F7E2-991B-FC43-0F12-BCE8F302050A}"/>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94" name="object 5">
              <a:extLst>
                <a:ext uri="{FF2B5EF4-FFF2-40B4-BE49-F238E27FC236}">
                  <a16:creationId xmlns:a16="http://schemas.microsoft.com/office/drawing/2014/main" id="{F5AAA9FC-2B50-001A-028F-60C59D022C2E}"/>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txBox="1">
            <a:spLocks noGrp="1"/>
          </p:cNvSpPr>
          <p:nvPr>
            <p:ph type="title"/>
          </p:nvPr>
        </p:nvSpPr>
        <p:spPr>
          <a:xfrm>
            <a:off x="2660054" y="4829981"/>
            <a:ext cx="8909479" cy="507411"/>
          </a:xfrm>
          <a:prstGeom prst="rect">
            <a:avLst/>
          </a:prstGeom>
        </p:spPr>
        <p:txBody>
          <a:bodyPr vert="horz" wrap="square" lIns="0" tIns="14633" rIns="0" bIns="0" rtlCol="0">
            <a:spAutoFit/>
          </a:bodyPr>
          <a:lstStyle/>
          <a:p>
            <a:pPr marL="15404" marR="6162" algn="just">
              <a:lnSpc>
                <a:spcPct val="106300"/>
              </a:lnSpc>
              <a:spcBef>
                <a:spcPts val="115"/>
              </a:spcBef>
            </a:pPr>
            <a:r>
              <a:rPr lang="es-MX" sz="3154" b="1" dirty="0">
                <a:latin typeface="Objective" pitchFamily="2" charset="77"/>
                <a:cs typeface="Verdana"/>
              </a:rPr>
              <a:t>Para el caso de las Barras Libres:</a:t>
            </a:r>
            <a:endParaRPr sz="3154" b="1" dirty="0">
              <a:latin typeface="Objective" pitchFamily="2" charset="77"/>
              <a:cs typeface="Verdana"/>
            </a:endParaRPr>
          </a:p>
        </p:txBody>
      </p:sp>
      <p:sp>
        <p:nvSpPr>
          <p:cNvPr id="13" name="object 13"/>
          <p:cNvSpPr/>
          <p:nvPr/>
        </p:nvSpPr>
        <p:spPr>
          <a:xfrm>
            <a:off x="1634909" y="4791225"/>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90" name="object 14">
            <a:extLst>
              <a:ext uri="{FF2B5EF4-FFF2-40B4-BE49-F238E27FC236}">
                <a16:creationId xmlns:a16="http://schemas.microsoft.com/office/drawing/2014/main" id="{AE240835-5111-0C42-B422-420A32D8CD39}"/>
              </a:ext>
            </a:extLst>
          </p:cNvPr>
          <p:cNvSpPr txBox="1"/>
          <p:nvPr/>
        </p:nvSpPr>
        <p:spPr>
          <a:xfrm>
            <a:off x="1706696" y="4867097"/>
            <a:ext cx="570705" cy="549891"/>
          </a:xfrm>
          <a:prstGeom prst="rect">
            <a:avLst/>
          </a:prstGeom>
        </p:spPr>
        <p:txBody>
          <a:bodyPr vert="horz" wrap="square" lIns="0" tIns="17713" rIns="0" bIns="0" rtlCol="0">
            <a:spAutoFit/>
          </a:bodyPr>
          <a:lstStyle/>
          <a:p>
            <a:pPr marL="15404">
              <a:spcBef>
                <a:spcPts val="138"/>
              </a:spcBef>
            </a:pPr>
            <a:r>
              <a:rPr sz="3457" b="1" dirty="0">
                <a:solidFill>
                  <a:srgbClr val="FFFFFF"/>
                </a:solidFill>
                <a:latin typeface="Objective" pitchFamily="2" charset="77"/>
                <a:cs typeface="Arial"/>
              </a:rPr>
              <a:t>1</a:t>
            </a:r>
            <a:r>
              <a:rPr lang="es-ES" sz="3457" b="1" dirty="0">
                <a:solidFill>
                  <a:srgbClr val="FFFFFF"/>
                </a:solidFill>
                <a:latin typeface="Objective" pitchFamily="2" charset="77"/>
                <a:cs typeface="Arial"/>
              </a:rPr>
              <a:t>4</a:t>
            </a:r>
            <a:endParaRPr sz="3457" dirty="0">
              <a:latin typeface="Objective" pitchFamily="2" charset="77"/>
              <a:cs typeface="Arial"/>
            </a:endParaRPr>
          </a:p>
        </p:txBody>
      </p:sp>
      <p:pic>
        <p:nvPicPr>
          <p:cNvPr id="101" name="Imagen 100" descr="Interfaz de usuario gráfica, Aplicación&#10;&#10;Descripción generada automáticamente">
            <a:extLst>
              <a:ext uri="{FF2B5EF4-FFF2-40B4-BE49-F238E27FC236}">
                <a16:creationId xmlns:a16="http://schemas.microsoft.com/office/drawing/2014/main" id="{34207240-BB50-0180-1BFB-300C65C377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1600" y="1371600"/>
            <a:ext cx="4824149" cy="10037533"/>
          </a:xfrm>
          <a:prstGeom prst="rect">
            <a:avLst/>
          </a:prstGeom>
        </p:spPr>
      </p:pic>
      <p:sp>
        <p:nvSpPr>
          <p:cNvPr id="15" name="object 2">
            <a:extLst>
              <a:ext uri="{FF2B5EF4-FFF2-40B4-BE49-F238E27FC236}">
                <a16:creationId xmlns:a16="http://schemas.microsoft.com/office/drawing/2014/main" id="{F219D77F-2CB2-E695-9569-2EAAD25FD093}"/>
              </a:ext>
            </a:extLst>
          </p:cNvPr>
          <p:cNvSpPr txBox="1">
            <a:spLocks/>
          </p:cNvSpPr>
          <p:nvPr/>
        </p:nvSpPr>
        <p:spPr>
          <a:xfrm>
            <a:off x="2660054" y="5867400"/>
            <a:ext cx="8909479" cy="1536411"/>
          </a:xfrm>
          <a:prstGeom prst="rect">
            <a:avLst/>
          </a:prstGeom>
        </p:spPr>
        <p:txBody>
          <a:bodyPr vert="horz" wrap="square" lIns="0" tIns="14633" rIns="0" bIns="0" rtlCol="0">
            <a:spAutoFit/>
          </a:bodyPr>
          <a:lstStyle>
            <a:lvl1pPr>
              <a:defRPr sz="6065" b="0" i="0">
                <a:solidFill>
                  <a:srgbClr val="202020"/>
                </a:solidFill>
                <a:latin typeface="Arial Black"/>
                <a:ea typeface="+mj-ea"/>
                <a:cs typeface="Arial Black"/>
              </a:defRPr>
            </a:lvl1pPr>
          </a:lstStyle>
          <a:p>
            <a:pPr marL="15404" marR="6162" algn="just">
              <a:lnSpc>
                <a:spcPct val="106300"/>
              </a:lnSpc>
              <a:spcBef>
                <a:spcPts val="115"/>
              </a:spcBef>
            </a:pPr>
            <a:r>
              <a:rPr lang="es-MX" sz="3154" kern="0" dirty="0">
                <a:latin typeface="Objective" pitchFamily="2" charset="77"/>
                <a:cs typeface="Verdana"/>
              </a:rPr>
              <a:t>Se debe seleccionar la barra libre como producto y para el refill se debe dar clic sobre el producto de la barra libre.</a:t>
            </a:r>
          </a:p>
        </p:txBody>
      </p:sp>
      <p:sp>
        <p:nvSpPr>
          <p:cNvPr id="17" name="object 2">
            <a:extLst>
              <a:ext uri="{FF2B5EF4-FFF2-40B4-BE49-F238E27FC236}">
                <a16:creationId xmlns:a16="http://schemas.microsoft.com/office/drawing/2014/main" id="{F404DD45-3318-DCE6-669F-8FB306C2F1DA}"/>
              </a:ext>
            </a:extLst>
          </p:cNvPr>
          <p:cNvSpPr txBox="1">
            <a:spLocks/>
          </p:cNvSpPr>
          <p:nvPr/>
        </p:nvSpPr>
        <p:spPr>
          <a:xfrm>
            <a:off x="2588956" y="8222961"/>
            <a:ext cx="8909479" cy="1021911"/>
          </a:xfrm>
          <a:prstGeom prst="rect">
            <a:avLst/>
          </a:prstGeom>
        </p:spPr>
        <p:txBody>
          <a:bodyPr vert="horz" wrap="square" lIns="0" tIns="14633" rIns="0" bIns="0" rtlCol="0">
            <a:spAutoFit/>
          </a:bodyPr>
          <a:lstStyle>
            <a:lvl1pPr>
              <a:defRPr sz="6065" b="0" i="0">
                <a:solidFill>
                  <a:srgbClr val="202020"/>
                </a:solidFill>
                <a:latin typeface="Arial Black"/>
                <a:ea typeface="+mj-ea"/>
                <a:cs typeface="Arial Black"/>
              </a:defRPr>
            </a:lvl1pPr>
          </a:lstStyle>
          <a:p>
            <a:pPr marL="15404" marR="6162" algn="just">
              <a:lnSpc>
                <a:spcPct val="106300"/>
              </a:lnSpc>
              <a:spcBef>
                <a:spcPts val="115"/>
              </a:spcBef>
            </a:pPr>
            <a:r>
              <a:rPr lang="es-MX" sz="3154" kern="0" dirty="0">
                <a:latin typeface="Objective" pitchFamily="2" charset="77"/>
                <a:cs typeface="Verdana"/>
              </a:rPr>
              <a:t>En esta pantalla, aparecerán las opciones dentro de la barra libre, dar clic sobre el producto solicitado</a:t>
            </a:r>
          </a:p>
        </p:txBody>
      </p:sp>
      <p:sp>
        <p:nvSpPr>
          <p:cNvPr id="4" name="Rectángulo 3">
            <a:extLst>
              <a:ext uri="{FF2B5EF4-FFF2-40B4-BE49-F238E27FC236}">
                <a16:creationId xmlns:a16="http://schemas.microsoft.com/office/drawing/2014/main" id="{56C2021A-A6EF-E049-C40B-6C66FBC26878}"/>
              </a:ext>
            </a:extLst>
          </p:cNvPr>
          <p:cNvSpPr/>
          <p:nvPr/>
        </p:nvSpPr>
        <p:spPr>
          <a:xfrm>
            <a:off x="13235023" y="7089450"/>
            <a:ext cx="4009501" cy="10291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descr="Interfaz de usuario gráfica, Aplicación&#10;&#10;Descripción generada automáticamente">
            <a:extLst>
              <a:ext uri="{FF2B5EF4-FFF2-40B4-BE49-F238E27FC236}">
                <a16:creationId xmlns:a16="http://schemas.microsoft.com/office/drawing/2014/main" id="{2375816A-B3FA-2E39-A925-0173E91A14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80762" y="1551993"/>
            <a:ext cx="5566808" cy="9779684"/>
          </a:xfrm>
          <a:prstGeom prst="rect">
            <a:avLst/>
          </a:prstGeom>
        </p:spPr>
      </p:pic>
    </p:spTree>
    <p:extLst>
      <p:ext uri="{BB962C8B-B14F-4D97-AF65-F5344CB8AC3E}">
        <p14:creationId xmlns:p14="http://schemas.microsoft.com/office/powerpoint/2010/main" val="388327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upo 90">
            <a:extLst>
              <a:ext uri="{FF2B5EF4-FFF2-40B4-BE49-F238E27FC236}">
                <a16:creationId xmlns:a16="http://schemas.microsoft.com/office/drawing/2014/main" id="{785DF3F8-DBD3-5D05-EDE5-4F25A4CD3E7F}"/>
              </a:ext>
            </a:extLst>
          </p:cNvPr>
          <p:cNvGrpSpPr/>
          <p:nvPr/>
        </p:nvGrpSpPr>
        <p:grpSpPr>
          <a:xfrm>
            <a:off x="1336837" y="0"/>
            <a:ext cx="23047163" cy="13716000"/>
            <a:chOff x="1336837" y="0"/>
            <a:chExt cx="23047163" cy="13716000"/>
          </a:xfrm>
        </p:grpSpPr>
        <p:pic>
          <p:nvPicPr>
            <p:cNvPr id="92" name="Imagen 91" descr="Icono&#10;&#10;Descripción generada automáticamente">
              <a:extLst>
                <a:ext uri="{FF2B5EF4-FFF2-40B4-BE49-F238E27FC236}">
                  <a16:creationId xmlns:a16="http://schemas.microsoft.com/office/drawing/2014/main" id="{794CD7FA-ABFA-66CB-F832-7A96F858E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93" name="object 2">
              <a:extLst>
                <a:ext uri="{FF2B5EF4-FFF2-40B4-BE49-F238E27FC236}">
                  <a16:creationId xmlns:a16="http://schemas.microsoft.com/office/drawing/2014/main" id="{2796BECD-1B3A-14CF-DB82-B8989256881B}"/>
                </a:ext>
              </a:extLst>
            </p:cNvPr>
            <p:cNvGrpSpPr/>
            <p:nvPr/>
          </p:nvGrpSpPr>
          <p:grpSpPr>
            <a:xfrm>
              <a:off x="7086149" y="11651139"/>
              <a:ext cx="5052402" cy="2064861"/>
              <a:chOff x="5842382" y="9611438"/>
              <a:chExt cx="4165600" cy="1702435"/>
            </a:xfrm>
          </p:grpSpPr>
          <p:sp>
            <p:nvSpPr>
              <p:cNvPr id="95" name="object 3">
                <a:extLst>
                  <a:ext uri="{FF2B5EF4-FFF2-40B4-BE49-F238E27FC236}">
                    <a16:creationId xmlns:a16="http://schemas.microsoft.com/office/drawing/2014/main" id="{F12A1420-5D50-608F-53D6-C4D8D43E05FD}"/>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96" name="object 4">
                <a:extLst>
                  <a:ext uri="{FF2B5EF4-FFF2-40B4-BE49-F238E27FC236}">
                    <a16:creationId xmlns:a16="http://schemas.microsoft.com/office/drawing/2014/main" id="{E776F7E2-991B-FC43-0F12-BCE8F302050A}"/>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94" name="object 5">
              <a:extLst>
                <a:ext uri="{FF2B5EF4-FFF2-40B4-BE49-F238E27FC236}">
                  <a16:creationId xmlns:a16="http://schemas.microsoft.com/office/drawing/2014/main" id="{F5AAA9FC-2B50-001A-028F-60C59D022C2E}"/>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txBox="1">
            <a:spLocks noGrp="1"/>
          </p:cNvSpPr>
          <p:nvPr>
            <p:ph type="title"/>
          </p:nvPr>
        </p:nvSpPr>
        <p:spPr>
          <a:xfrm>
            <a:off x="2660054" y="4829981"/>
            <a:ext cx="8909479" cy="507411"/>
          </a:xfrm>
          <a:prstGeom prst="rect">
            <a:avLst/>
          </a:prstGeom>
        </p:spPr>
        <p:txBody>
          <a:bodyPr vert="horz" wrap="square" lIns="0" tIns="14633" rIns="0" bIns="0" rtlCol="0">
            <a:spAutoFit/>
          </a:bodyPr>
          <a:lstStyle/>
          <a:p>
            <a:pPr marL="15404" marR="6162" algn="just">
              <a:lnSpc>
                <a:spcPct val="106300"/>
              </a:lnSpc>
              <a:spcBef>
                <a:spcPts val="115"/>
              </a:spcBef>
            </a:pPr>
            <a:r>
              <a:rPr lang="es-MX" sz="3154" b="1" dirty="0">
                <a:latin typeface="Objective" pitchFamily="2" charset="77"/>
                <a:cs typeface="Verdana"/>
              </a:rPr>
              <a:t>Para el caso de las Barras Libres:</a:t>
            </a:r>
            <a:endParaRPr sz="3154" b="1" dirty="0">
              <a:latin typeface="Objective" pitchFamily="2" charset="77"/>
              <a:cs typeface="Verdana"/>
            </a:endParaRPr>
          </a:p>
        </p:txBody>
      </p:sp>
      <p:sp>
        <p:nvSpPr>
          <p:cNvPr id="13" name="object 13"/>
          <p:cNvSpPr/>
          <p:nvPr/>
        </p:nvSpPr>
        <p:spPr>
          <a:xfrm>
            <a:off x="1634909" y="4791225"/>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90" name="object 14">
            <a:extLst>
              <a:ext uri="{FF2B5EF4-FFF2-40B4-BE49-F238E27FC236}">
                <a16:creationId xmlns:a16="http://schemas.microsoft.com/office/drawing/2014/main" id="{AE240835-5111-0C42-B422-420A32D8CD39}"/>
              </a:ext>
            </a:extLst>
          </p:cNvPr>
          <p:cNvSpPr txBox="1"/>
          <p:nvPr/>
        </p:nvSpPr>
        <p:spPr>
          <a:xfrm>
            <a:off x="1706696" y="4867097"/>
            <a:ext cx="570705" cy="549891"/>
          </a:xfrm>
          <a:prstGeom prst="rect">
            <a:avLst/>
          </a:prstGeom>
        </p:spPr>
        <p:txBody>
          <a:bodyPr vert="horz" wrap="square" lIns="0" tIns="17713" rIns="0" bIns="0" rtlCol="0">
            <a:spAutoFit/>
          </a:bodyPr>
          <a:lstStyle/>
          <a:p>
            <a:pPr marL="15404">
              <a:spcBef>
                <a:spcPts val="138"/>
              </a:spcBef>
            </a:pPr>
            <a:r>
              <a:rPr sz="3457" b="1" dirty="0">
                <a:solidFill>
                  <a:srgbClr val="FFFFFF"/>
                </a:solidFill>
                <a:latin typeface="Objective" pitchFamily="2" charset="77"/>
                <a:cs typeface="Arial"/>
              </a:rPr>
              <a:t>1</a:t>
            </a:r>
            <a:r>
              <a:rPr lang="es-ES" sz="3457" b="1" dirty="0">
                <a:solidFill>
                  <a:srgbClr val="FFFFFF"/>
                </a:solidFill>
                <a:latin typeface="Objective" pitchFamily="2" charset="77"/>
                <a:cs typeface="Arial"/>
              </a:rPr>
              <a:t>5</a:t>
            </a:r>
            <a:endParaRPr sz="3457" dirty="0">
              <a:latin typeface="Objective" pitchFamily="2" charset="77"/>
              <a:cs typeface="Arial"/>
            </a:endParaRPr>
          </a:p>
        </p:txBody>
      </p:sp>
      <p:sp>
        <p:nvSpPr>
          <p:cNvPr id="15" name="object 2">
            <a:extLst>
              <a:ext uri="{FF2B5EF4-FFF2-40B4-BE49-F238E27FC236}">
                <a16:creationId xmlns:a16="http://schemas.microsoft.com/office/drawing/2014/main" id="{F219D77F-2CB2-E695-9569-2EAAD25FD093}"/>
              </a:ext>
            </a:extLst>
          </p:cNvPr>
          <p:cNvSpPr txBox="1">
            <a:spLocks/>
          </p:cNvSpPr>
          <p:nvPr/>
        </p:nvSpPr>
        <p:spPr>
          <a:xfrm>
            <a:off x="2660054" y="5867400"/>
            <a:ext cx="8909479" cy="1021911"/>
          </a:xfrm>
          <a:prstGeom prst="rect">
            <a:avLst/>
          </a:prstGeom>
        </p:spPr>
        <p:txBody>
          <a:bodyPr vert="horz" wrap="square" lIns="0" tIns="14633" rIns="0" bIns="0" rtlCol="0">
            <a:spAutoFit/>
          </a:bodyPr>
          <a:lstStyle>
            <a:lvl1pPr>
              <a:defRPr sz="6065" b="0" i="0">
                <a:solidFill>
                  <a:srgbClr val="202020"/>
                </a:solidFill>
                <a:latin typeface="Arial Black"/>
                <a:ea typeface="+mj-ea"/>
                <a:cs typeface="Arial Black"/>
              </a:defRPr>
            </a:lvl1pPr>
          </a:lstStyle>
          <a:p>
            <a:pPr marL="15404" marR="6162" algn="just">
              <a:lnSpc>
                <a:spcPct val="106300"/>
              </a:lnSpc>
              <a:spcBef>
                <a:spcPts val="115"/>
              </a:spcBef>
            </a:pPr>
            <a:r>
              <a:rPr lang="es-MX" sz="3154" kern="0" dirty="0">
                <a:latin typeface="Objective" pitchFamily="2" charset="77"/>
                <a:cs typeface="Verdana"/>
              </a:rPr>
              <a:t>Aparecerá la opción dentro de los consumos de la barra libre, dar clic en el botón “enviar”</a:t>
            </a:r>
          </a:p>
        </p:txBody>
      </p:sp>
      <p:sp>
        <p:nvSpPr>
          <p:cNvPr id="22" name="object 2">
            <a:extLst>
              <a:ext uri="{FF2B5EF4-FFF2-40B4-BE49-F238E27FC236}">
                <a16:creationId xmlns:a16="http://schemas.microsoft.com/office/drawing/2014/main" id="{AA77CF67-689D-1350-2F22-E77984353BBC}"/>
              </a:ext>
            </a:extLst>
          </p:cNvPr>
          <p:cNvSpPr txBox="1">
            <a:spLocks/>
          </p:cNvSpPr>
          <p:nvPr/>
        </p:nvSpPr>
        <p:spPr>
          <a:xfrm>
            <a:off x="2745320" y="7664050"/>
            <a:ext cx="8909479" cy="1021911"/>
          </a:xfrm>
          <a:prstGeom prst="rect">
            <a:avLst/>
          </a:prstGeom>
        </p:spPr>
        <p:txBody>
          <a:bodyPr vert="horz" wrap="square" lIns="0" tIns="14633" rIns="0" bIns="0" rtlCol="0">
            <a:spAutoFit/>
          </a:bodyPr>
          <a:lstStyle>
            <a:lvl1pPr>
              <a:defRPr sz="6065" b="0" i="0">
                <a:solidFill>
                  <a:srgbClr val="202020"/>
                </a:solidFill>
                <a:latin typeface="Arial Black"/>
                <a:ea typeface="+mj-ea"/>
                <a:cs typeface="Arial Black"/>
              </a:defRPr>
            </a:lvl1pPr>
          </a:lstStyle>
          <a:p>
            <a:pPr marL="15404" marR="6162" algn="just">
              <a:lnSpc>
                <a:spcPct val="106300"/>
              </a:lnSpc>
              <a:spcBef>
                <a:spcPts val="115"/>
              </a:spcBef>
            </a:pPr>
            <a:r>
              <a:rPr lang="es-MX" sz="3154" kern="0" dirty="0">
                <a:latin typeface="Objective" pitchFamily="2" charset="77"/>
                <a:cs typeface="Verdana"/>
              </a:rPr>
              <a:t>Se confirmará el pedido, sin modificar el precio original de la barra libre</a:t>
            </a:r>
          </a:p>
        </p:txBody>
      </p:sp>
      <p:pic>
        <p:nvPicPr>
          <p:cNvPr id="6" name="Imagen 5" descr="Interfaz de usuario gráfica, Aplicación&#10;&#10;Descripción generada automáticamente">
            <a:extLst>
              <a:ext uri="{FF2B5EF4-FFF2-40B4-BE49-F238E27FC236}">
                <a16:creationId xmlns:a16="http://schemas.microsoft.com/office/drawing/2014/main" id="{E84769CF-3CC4-09A6-9515-5100B715F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4799" y="1687340"/>
            <a:ext cx="5617005" cy="9867869"/>
          </a:xfrm>
          <a:prstGeom prst="rect">
            <a:avLst/>
          </a:prstGeom>
        </p:spPr>
      </p:pic>
      <p:pic>
        <p:nvPicPr>
          <p:cNvPr id="10" name="Imagen 9" descr="Interfaz de usuario gráfica, Texto, Aplicación, Chat o mensaje de texto&#10;&#10;Descripción generada automáticamente">
            <a:extLst>
              <a:ext uri="{FF2B5EF4-FFF2-40B4-BE49-F238E27FC236}">
                <a16:creationId xmlns:a16="http://schemas.microsoft.com/office/drawing/2014/main" id="{9F36AF1A-7483-5768-233D-8F95128EA0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71804" y="1673311"/>
            <a:ext cx="5617005" cy="9867869"/>
          </a:xfrm>
          <a:prstGeom prst="rect">
            <a:avLst/>
          </a:prstGeom>
        </p:spPr>
      </p:pic>
      <p:sp>
        <p:nvSpPr>
          <p:cNvPr id="11" name="Rectángulo 10">
            <a:extLst>
              <a:ext uri="{FF2B5EF4-FFF2-40B4-BE49-F238E27FC236}">
                <a16:creationId xmlns:a16="http://schemas.microsoft.com/office/drawing/2014/main" id="{689B2309-CB34-3196-AEBE-159046FA0379}"/>
              </a:ext>
            </a:extLst>
          </p:cNvPr>
          <p:cNvSpPr/>
          <p:nvPr/>
        </p:nvSpPr>
        <p:spPr>
          <a:xfrm>
            <a:off x="14598850" y="7781311"/>
            <a:ext cx="914400" cy="3936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03486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9" name="Grupo 48">
            <a:extLst>
              <a:ext uri="{FF2B5EF4-FFF2-40B4-BE49-F238E27FC236}">
                <a16:creationId xmlns:a16="http://schemas.microsoft.com/office/drawing/2014/main" id="{02EEF551-EA6C-CEC9-6C20-D2C82FE4B15E}"/>
              </a:ext>
            </a:extLst>
          </p:cNvPr>
          <p:cNvGrpSpPr/>
          <p:nvPr/>
        </p:nvGrpSpPr>
        <p:grpSpPr>
          <a:xfrm>
            <a:off x="1336837" y="0"/>
            <a:ext cx="23047163" cy="13716000"/>
            <a:chOff x="1336837" y="0"/>
            <a:chExt cx="23047163" cy="13716000"/>
          </a:xfrm>
        </p:grpSpPr>
        <p:pic>
          <p:nvPicPr>
            <p:cNvPr id="50" name="Imagen 49" descr="Icono&#10;&#10;Descripción generada automáticamente">
              <a:extLst>
                <a:ext uri="{FF2B5EF4-FFF2-40B4-BE49-F238E27FC236}">
                  <a16:creationId xmlns:a16="http://schemas.microsoft.com/office/drawing/2014/main" id="{AADD3543-9991-1FE7-6DF4-DDE60979AB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51" name="object 2">
              <a:extLst>
                <a:ext uri="{FF2B5EF4-FFF2-40B4-BE49-F238E27FC236}">
                  <a16:creationId xmlns:a16="http://schemas.microsoft.com/office/drawing/2014/main" id="{902DDAB7-C668-515A-FD56-A7147293A4B2}"/>
                </a:ext>
              </a:extLst>
            </p:cNvPr>
            <p:cNvGrpSpPr/>
            <p:nvPr/>
          </p:nvGrpSpPr>
          <p:grpSpPr>
            <a:xfrm>
              <a:off x="7086149" y="11651139"/>
              <a:ext cx="5052402" cy="2064861"/>
              <a:chOff x="5842382" y="9611438"/>
              <a:chExt cx="4165600" cy="1702435"/>
            </a:xfrm>
          </p:grpSpPr>
          <p:sp>
            <p:nvSpPr>
              <p:cNvPr id="53" name="object 3">
                <a:extLst>
                  <a:ext uri="{FF2B5EF4-FFF2-40B4-BE49-F238E27FC236}">
                    <a16:creationId xmlns:a16="http://schemas.microsoft.com/office/drawing/2014/main" id="{17E3912A-19F4-9531-AF26-FCE4B8380119}"/>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54" name="object 4">
                <a:extLst>
                  <a:ext uri="{FF2B5EF4-FFF2-40B4-BE49-F238E27FC236}">
                    <a16:creationId xmlns:a16="http://schemas.microsoft.com/office/drawing/2014/main" id="{D96C08BE-DA3D-D618-7FFA-60E04139C4F4}"/>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52" name="object 5">
              <a:extLst>
                <a:ext uri="{FF2B5EF4-FFF2-40B4-BE49-F238E27FC236}">
                  <a16:creationId xmlns:a16="http://schemas.microsoft.com/office/drawing/2014/main" id="{F89C2DFB-4BF8-16F8-BC12-4E4D879C26FD}"/>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9" name="object 9"/>
          <p:cNvSpPr txBox="1"/>
          <p:nvPr/>
        </p:nvSpPr>
        <p:spPr>
          <a:xfrm>
            <a:off x="3557306" y="4513421"/>
            <a:ext cx="8476635" cy="1530343"/>
          </a:xfrm>
          <a:prstGeom prst="rect">
            <a:avLst/>
          </a:prstGeom>
        </p:spPr>
        <p:txBody>
          <a:bodyPr vert="horz" wrap="square" lIns="0" tIns="10783" rIns="0" bIns="0" rtlCol="0">
            <a:spAutoFit/>
          </a:bodyPr>
          <a:lstStyle/>
          <a:p>
            <a:pPr marL="15404" marR="6162" algn="just">
              <a:lnSpc>
                <a:spcPts val="4015"/>
              </a:lnSpc>
              <a:spcBef>
                <a:spcPts val="85"/>
              </a:spcBef>
              <a:tabLst>
                <a:tab pos="1244629" algn="l"/>
              </a:tabLst>
            </a:pPr>
            <a:r>
              <a:rPr sz="3214" dirty="0">
                <a:solidFill>
                  <a:srgbClr val="202020"/>
                </a:solidFill>
                <a:latin typeface="Objective" pitchFamily="2" charset="77"/>
                <a:cs typeface="Verdana"/>
              </a:rPr>
              <a:t>Si quieres imprimir la precuenta , </a:t>
            </a:r>
            <a:r>
              <a:rPr lang="es-ES" sz="3214" dirty="0">
                <a:solidFill>
                  <a:srgbClr val="05A9F4"/>
                </a:solidFill>
                <a:latin typeface="Objective" pitchFamily="2" charset="77"/>
                <a:cs typeface="Verdana"/>
              </a:rPr>
              <a:t>dar clic </a:t>
            </a:r>
            <a:r>
              <a:rPr sz="3214" dirty="0" err="1">
                <a:solidFill>
                  <a:srgbClr val="03A9F4"/>
                </a:solidFill>
                <a:latin typeface="Objective" pitchFamily="2" charset="77"/>
                <a:cs typeface="Verdana"/>
              </a:rPr>
              <a:t>en</a:t>
            </a:r>
            <a:r>
              <a:rPr sz="3214" dirty="0">
                <a:solidFill>
                  <a:srgbClr val="03A9F4"/>
                </a:solidFill>
                <a:latin typeface="Objective" pitchFamily="2" charset="77"/>
                <a:cs typeface="Verdana"/>
              </a:rPr>
              <a:t> el</a:t>
            </a:r>
            <a:r>
              <a:rPr lang="es-ES" sz="3214" dirty="0">
                <a:solidFill>
                  <a:srgbClr val="03A9F4"/>
                </a:solidFill>
                <a:latin typeface="Objective" pitchFamily="2" charset="77"/>
                <a:cs typeface="Verdana"/>
              </a:rPr>
              <a:t> </a:t>
            </a:r>
            <a:r>
              <a:rPr sz="3214" dirty="0" err="1">
                <a:solidFill>
                  <a:srgbClr val="03A9F4"/>
                </a:solidFill>
                <a:latin typeface="Objective" pitchFamily="2" charset="77"/>
                <a:cs typeface="Verdana"/>
              </a:rPr>
              <a:t>botón</a:t>
            </a:r>
            <a:r>
              <a:rPr sz="3214" dirty="0">
                <a:solidFill>
                  <a:srgbClr val="03A9F4"/>
                </a:solidFill>
                <a:latin typeface="Objective" pitchFamily="2" charset="77"/>
                <a:cs typeface="Verdana"/>
              </a:rPr>
              <a:t> </a:t>
            </a:r>
            <a:r>
              <a:rPr lang="es-MX" sz="3214" dirty="0">
                <a:solidFill>
                  <a:srgbClr val="03A9F4"/>
                </a:solidFill>
                <a:latin typeface="Objective" pitchFamily="2" charset="77"/>
                <a:cs typeface="Verdana"/>
              </a:rPr>
              <a:t>celeste </a:t>
            </a:r>
            <a:r>
              <a:rPr sz="3214" dirty="0">
                <a:solidFill>
                  <a:srgbClr val="03A9F4"/>
                </a:solidFill>
                <a:latin typeface="Objective" pitchFamily="2" charset="77"/>
                <a:cs typeface="Verdana"/>
              </a:rPr>
              <a:t>“</a:t>
            </a:r>
            <a:r>
              <a:rPr lang="es-MX" sz="3214" dirty="0" err="1">
                <a:solidFill>
                  <a:srgbClr val="03A9F4"/>
                </a:solidFill>
                <a:latin typeface="Objective" pitchFamily="2" charset="77"/>
                <a:cs typeface="Verdana"/>
              </a:rPr>
              <a:t>Precuenta</a:t>
            </a:r>
            <a:r>
              <a:rPr lang="es-MX" sz="3214" dirty="0">
                <a:solidFill>
                  <a:srgbClr val="03A9F4"/>
                </a:solidFill>
                <a:latin typeface="Objective" pitchFamily="2" charset="77"/>
                <a:cs typeface="Verdana"/>
              </a:rPr>
              <a:t>” que se encuentra en la parte superior izquierda.</a:t>
            </a:r>
            <a:endParaRPr sz="3214" dirty="0">
              <a:latin typeface="Objective" pitchFamily="2" charset="77"/>
              <a:cs typeface="Verdana"/>
            </a:endParaRPr>
          </a:p>
        </p:txBody>
      </p:sp>
      <p:sp>
        <p:nvSpPr>
          <p:cNvPr id="46" name="object 46"/>
          <p:cNvSpPr/>
          <p:nvPr/>
        </p:nvSpPr>
        <p:spPr>
          <a:xfrm>
            <a:off x="2519511" y="4457460"/>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48" name="object 47">
            <a:extLst>
              <a:ext uri="{FF2B5EF4-FFF2-40B4-BE49-F238E27FC236}">
                <a16:creationId xmlns:a16="http://schemas.microsoft.com/office/drawing/2014/main" id="{81C076F5-8D2B-DABE-697B-EE5CF91F0B40}"/>
              </a:ext>
            </a:extLst>
          </p:cNvPr>
          <p:cNvSpPr txBox="1"/>
          <p:nvPr/>
        </p:nvSpPr>
        <p:spPr>
          <a:xfrm>
            <a:off x="2626729" y="4501389"/>
            <a:ext cx="898072" cy="549891"/>
          </a:xfrm>
          <a:prstGeom prst="rect">
            <a:avLst/>
          </a:prstGeom>
        </p:spPr>
        <p:txBody>
          <a:bodyPr vert="horz" wrap="square" lIns="0" tIns="17713" rIns="0" bIns="0" rtlCol="0">
            <a:spAutoFit/>
          </a:bodyPr>
          <a:lstStyle/>
          <a:p>
            <a:pPr marL="15404">
              <a:spcBef>
                <a:spcPts val="138"/>
              </a:spcBef>
            </a:pPr>
            <a:r>
              <a:rPr sz="3457" b="1" dirty="0">
                <a:solidFill>
                  <a:srgbClr val="FFFFFF"/>
                </a:solidFill>
                <a:latin typeface="Objective" pitchFamily="2" charset="77"/>
                <a:cs typeface="Arial"/>
              </a:rPr>
              <a:t>1</a:t>
            </a:r>
            <a:r>
              <a:rPr lang="es-ES" sz="3457" b="1" dirty="0">
                <a:solidFill>
                  <a:srgbClr val="FFFFFF"/>
                </a:solidFill>
                <a:latin typeface="Objective" pitchFamily="2" charset="77"/>
                <a:cs typeface="Arial"/>
              </a:rPr>
              <a:t>6</a:t>
            </a:r>
            <a:endParaRPr sz="3457" dirty="0">
              <a:latin typeface="Objective" pitchFamily="2" charset="77"/>
              <a:cs typeface="Arial"/>
            </a:endParaRPr>
          </a:p>
        </p:txBody>
      </p:sp>
      <p:pic>
        <p:nvPicPr>
          <p:cNvPr id="59" name="Imagen 58" descr="Interfaz de usuario gráfica, Aplicación&#10;&#10;Descripción generada automáticamente">
            <a:extLst>
              <a:ext uri="{FF2B5EF4-FFF2-40B4-BE49-F238E27FC236}">
                <a16:creationId xmlns:a16="http://schemas.microsoft.com/office/drawing/2014/main" id="{689D78F7-E7C7-6488-1FC8-E4D306CC0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01664" y="1454150"/>
            <a:ext cx="5194300" cy="10807700"/>
          </a:xfrm>
          <a:prstGeom prst="rect">
            <a:avLst/>
          </a:prstGeom>
        </p:spPr>
      </p:pic>
      <p:sp>
        <p:nvSpPr>
          <p:cNvPr id="4" name="object 9">
            <a:extLst>
              <a:ext uri="{FF2B5EF4-FFF2-40B4-BE49-F238E27FC236}">
                <a16:creationId xmlns:a16="http://schemas.microsoft.com/office/drawing/2014/main" id="{12EFD720-3530-65D9-F118-F81A20D33AB4}"/>
              </a:ext>
            </a:extLst>
          </p:cNvPr>
          <p:cNvSpPr txBox="1"/>
          <p:nvPr/>
        </p:nvSpPr>
        <p:spPr>
          <a:xfrm>
            <a:off x="3557901" y="7467600"/>
            <a:ext cx="8476635" cy="504421"/>
          </a:xfrm>
          <a:prstGeom prst="rect">
            <a:avLst/>
          </a:prstGeom>
        </p:spPr>
        <p:txBody>
          <a:bodyPr vert="horz" wrap="square" lIns="0" tIns="10783" rIns="0" bIns="0" rtlCol="0">
            <a:spAutoFit/>
          </a:bodyPr>
          <a:lstStyle/>
          <a:p>
            <a:pPr marL="15404" marR="6932" algn="just">
              <a:lnSpc>
                <a:spcPts val="4015"/>
              </a:lnSpc>
              <a:spcBef>
                <a:spcPts val="115"/>
              </a:spcBef>
            </a:pPr>
            <a:r>
              <a:rPr lang="es-MX" sz="3214" dirty="0">
                <a:solidFill>
                  <a:srgbClr val="202020"/>
                </a:solidFill>
                <a:latin typeface="Objective" pitchFamily="2" charset="77"/>
                <a:cs typeface="Verdana"/>
              </a:rPr>
              <a:t>Para realizar el cobro, </a:t>
            </a:r>
            <a:r>
              <a:rPr lang="es-MX" sz="3214" dirty="0">
                <a:solidFill>
                  <a:srgbClr val="05A9F4"/>
                </a:solidFill>
                <a:latin typeface="Objective" pitchFamily="2" charset="77"/>
                <a:cs typeface="Verdana"/>
              </a:rPr>
              <a:t>dar clic </a:t>
            </a:r>
            <a:r>
              <a:rPr lang="es-MX" sz="3214" dirty="0">
                <a:solidFill>
                  <a:srgbClr val="03A9F4"/>
                </a:solidFill>
                <a:latin typeface="Objective" pitchFamily="2" charset="77"/>
                <a:cs typeface="Verdana"/>
              </a:rPr>
              <a:t>en el  botón “pagar”.</a:t>
            </a:r>
            <a:endParaRPr lang="es-MX" sz="3214" dirty="0">
              <a:latin typeface="Objective" pitchFamily="2" charset="77"/>
              <a:cs typeface="Verdana"/>
            </a:endParaRPr>
          </a:p>
        </p:txBody>
      </p:sp>
      <p:sp>
        <p:nvSpPr>
          <p:cNvPr id="5" name="object 46">
            <a:extLst>
              <a:ext uri="{FF2B5EF4-FFF2-40B4-BE49-F238E27FC236}">
                <a16:creationId xmlns:a16="http://schemas.microsoft.com/office/drawing/2014/main" id="{1E985AA2-10FB-344B-6C4A-16D33003D5BE}"/>
              </a:ext>
            </a:extLst>
          </p:cNvPr>
          <p:cNvSpPr/>
          <p:nvPr/>
        </p:nvSpPr>
        <p:spPr>
          <a:xfrm>
            <a:off x="2520106" y="7411639"/>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6" name="object 47">
            <a:extLst>
              <a:ext uri="{FF2B5EF4-FFF2-40B4-BE49-F238E27FC236}">
                <a16:creationId xmlns:a16="http://schemas.microsoft.com/office/drawing/2014/main" id="{CE18B279-CFEE-63F6-14FA-DF49A1497427}"/>
              </a:ext>
            </a:extLst>
          </p:cNvPr>
          <p:cNvSpPr txBox="1"/>
          <p:nvPr/>
        </p:nvSpPr>
        <p:spPr>
          <a:xfrm>
            <a:off x="2627324" y="7455568"/>
            <a:ext cx="898072" cy="549891"/>
          </a:xfrm>
          <a:prstGeom prst="rect">
            <a:avLst/>
          </a:prstGeom>
        </p:spPr>
        <p:txBody>
          <a:bodyPr vert="horz" wrap="square" lIns="0" tIns="17713" rIns="0" bIns="0" rtlCol="0">
            <a:spAutoFit/>
          </a:bodyPr>
          <a:lstStyle/>
          <a:p>
            <a:pPr marL="15404">
              <a:spcBef>
                <a:spcPts val="138"/>
              </a:spcBef>
            </a:pPr>
            <a:r>
              <a:rPr sz="3457" b="1" dirty="0">
                <a:solidFill>
                  <a:srgbClr val="FFFFFF"/>
                </a:solidFill>
                <a:latin typeface="Objective" pitchFamily="2" charset="77"/>
                <a:cs typeface="Arial"/>
              </a:rPr>
              <a:t>1</a:t>
            </a:r>
            <a:r>
              <a:rPr lang="es-ES" sz="3457" b="1" dirty="0">
                <a:solidFill>
                  <a:srgbClr val="FFFFFF"/>
                </a:solidFill>
                <a:latin typeface="Objective" pitchFamily="2" charset="77"/>
                <a:cs typeface="Arial"/>
              </a:rPr>
              <a:t>7</a:t>
            </a:r>
            <a:endParaRPr sz="3457" dirty="0">
              <a:latin typeface="Objective" pitchFamily="2" charset="77"/>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upo 108">
            <a:extLst>
              <a:ext uri="{FF2B5EF4-FFF2-40B4-BE49-F238E27FC236}">
                <a16:creationId xmlns:a16="http://schemas.microsoft.com/office/drawing/2014/main" id="{7896423B-4218-AFD5-AA22-8DA317875DF1}"/>
              </a:ext>
            </a:extLst>
          </p:cNvPr>
          <p:cNvGrpSpPr/>
          <p:nvPr/>
        </p:nvGrpSpPr>
        <p:grpSpPr>
          <a:xfrm>
            <a:off x="1336837" y="0"/>
            <a:ext cx="23047163" cy="13716000"/>
            <a:chOff x="1336837" y="0"/>
            <a:chExt cx="23047163" cy="13716000"/>
          </a:xfrm>
        </p:grpSpPr>
        <p:pic>
          <p:nvPicPr>
            <p:cNvPr id="110" name="Imagen 109" descr="Icono&#10;&#10;Descripción generada automáticamente">
              <a:extLst>
                <a:ext uri="{FF2B5EF4-FFF2-40B4-BE49-F238E27FC236}">
                  <a16:creationId xmlns:a16="http://schemas.microsoft.com/office/drawing/2014/main" id="{08E604CF-08BE-388C-535B-3724D08A42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111" name="object 2">
              <a:extLst>
                <a:ext uri="{FF2B5EF4-FFF2-40B4-BE49-F238E27FC236}">
                  <a16:creationId xmlns:a16="http://schemas.microsoft.com/office/drawing/2014/main" id="{C9EC29D3-4D82-7259-4E31-38B34EE01841}"/>
                </a:ext>
              </a:extLst>
            </p:cNvPr>
            <p:cNvGrpSpPr/>
            <p:nvPr/>
          </p:nvGrpSpPr>
          <p:grpSpPr>
            <a:xfrm>
              <a:off x="7086149" y="11651139"/>
              <a:ext cx="5052402" cy="2064861"/>
              <a:chOff x="5842382" y="9611438"/>
              <a:chExt cx="4165600" cy="1702435"/>
            </a:xfrm>
          </p:grpSpPr>
          <p:sp>
            <p:nvSpPr>
              <p:cNvPr id="113" name="object 3">
                <a:extLst>
                  <a:ext uri="{FF2B5EF4-FFF2-40B4-BE49-F238E27FC236}">
                    <a16:creationId xmlns:a16="http://schemas.microsoft.com/office/drawing/2014/main" id="{B8660E9B-8751-B4C7-3CB8-8930259847B4}"/>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114" name="object 4">
                <a:extLst>
                  <a:ext uri="{FF2B5EF4-FFF2-40B4-BE49-F238E27FC236}">
                    <a16:creationId xmlns:a16="http://schemas.microsoft.com/office/drawing/2014/main" id="{DF856B2D-71B0-C7DF-CBCE-5F6ABC2368CC}"/>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112" name="object 5">
              <a:extLst>
                <a:ext uri="{FF2B5EF4-FFF2-40B4-BE49-F238E27FC236}">
                  <a16:creationId xmlns:a16="http://schemas.microsoft.com/office/drawing/2014/main" id="{ECCCC79E-2EA3-E6A0-A126-F354FE2F0105}"/>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13" name="object 13"/>
          <p:cNvSpPr/>
          <p:nvPr/>
        </p:nvSpPr>
        <p:spPr>
          <a:xfrm>
            <a:off x="1813634" y="5238370"/>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4" name="object 14"/>
          <p:cNvSpPr txBox="1"/>
          <p:nvPr/>
        </p:nvSpPr>
        <p:spPr>
          <a:xfrm>
            <a:off x="1889136" y="5294100"/>
            <a:ext cx="841049" cy="549891"/>
          </a:xfrm>
          <a:prstGeom prst="rect">
            <a:avLst/>
          </a:prstGeom>
        </p:spPr>
        <p:txBody>
          <a:bodyPr vert="horz" wrap="square" lIns="0" tIns="17713" rIns="0" bIns="0" rtlCol="0">
            <a:spAutoFit/>
          </a:bodyPr>
          <a:lstStyle/>
          <a:p>
            <a:pPr marL="15404">
              <a:spcBef>
                <a:spcPts val="138"/>
              </a:spcBef>
            </a:pPr>
            <a:r>
              <a:rPr lang="es-MX" sz="3457" b="1" dirty="0">
                <a:solidFill>
                  <a:srgbClr val="FFFFFF"/>
                </a:solidFill>
                <a:latin typeface="Objective" pitchFamily="2" charset="77"/>
                <a:cs typeface="Arial"/>
              </a:rPr>
              <a:t>18</a:t>
            </a:r>
            <a:endParaRPr sz="3457" dirty="0">
              <a:latin typeface="Objective" pitchFamily="2" charset="77"/>
              <a:cs typeface="Arial"/>
            </a:endParaRPr>
          </a:p>
        </p:txBody>
      </p:sp>
      <p:sp>
        <p:nvSpPr>
          <p:cNvPr id="2" name="CuadroTexto 1">
            <a:extLst>
              <a:ext uri="{FF2B5EF4-FFF2-40B4-BE49-F238E27FC236}">
                <a16:creationId xmlns:a16="http://schemas.microsoft.com/office/drawing/2014/main" id="{3AD9B063-FA2B-6761-FED0-B354FD078825}"/>
              </a:ext>
            </a:extLst>
          </p:cNvPr>
          <p:cNvSpPr txBox="1"/>
          <p:nvPr/>
        </p:nvSpPr>
        <p:spPr>
          <a:xfrm>
            <a:off x="2778719" y="5080654"/>
            <a:ext cx="9549294" cy="3554691"/>
          </a:xfrm>
          <a:prstGeom prst="rect">
            <a:avLst/>
          </a:prstGeom>
          <a:noFill/>
        </p:spPr>
        <p:txBody>
          <a:bodyPr wrap="square" rtlCol="0">
            <a:spAutoFit/>
          </a:bodyPr>
          <a:lstStyle/>
          <a:p>
            <a:pPr algn="just"/>
            <a:r>
              <a:rPr lang="es-MX" sz="3214" dirty="0">
                <a:solidFill>
                  <a:srgbClr val="202020"/>
                </a:solidFill>
                <a:latin typeface="Objective" pitchFamily="2" charset="77"/>
                <a:cs typeface="Verdana"/>
              </a:rPr>
              <a:t>Puedes escoger:</a:t>
            </a:r>
          </a:p>
          <a:p>
            <a:pPr marL="457200" indent="-457200" algn="just">
              <a:buFont typeface="Arial" panose="020B0604020202020204" pitchFamily="34" charset="0"/>
              <a:buChar char="•"/>
            </a:pPr>
            <a:r>
              <a:rPr lang="es-MX" sz="3214" dirty="0">
                <a:solidFill>
                  <a:srgbClr val="202020"/>
                </a:solidFill>
                <a:latin typeface="Objective" pitchFamily="2" charset="77"/>
                <a:cs typeface="Verdana"/>
              </a:rPr>
              <a:t>El comprobante de pago que el cliente desea recibir (boleta, factura o nota de venta)</a:t>
            </a:r>
          </a:p>
          <a:p>
            <a:pPr marL="457200" indent="-457200" algn="just">
              <a:buFont typeface="Arial" panose="020B0604020202020204" pitchFamily="34" charset="0"/>
              <a:buChar char="•"/>
            </a:pPr>
            <a:r>
              <a:rPr lang="es-MX" sz="3214" dirty="0">
                <a:solidFill>
                  <a:srgbClr val="202020"/>
                </a:solidFill>
                <a:latin typeface="Objective" pitchFamily="2" charset="77"/>
                <a:cs typeface="Verdana"/>
              </a:rPr>
              <a:t>El nombre del cliente (en caso se tenga grabado en el sistema), si es un cliente nuevo lo puedes agregar dando clic en el botón “Nuevo cliente” que se encuentra en la parte inferior</a:t>
            </a:r>
          </a:p>
        </p:txBody>
      </p:sp>
      <p:grpSp>
        <p:nvGrpSpPr>
          <p:cNvPr id="5" name="Grupo 4">
            <a:extLst>
              <a:ext uri="{FF2B5EF4-FFF2-40B4-BE49-F238E27FC236}">
                <a16:creationId xmlns:a16="http://schemas.microsoft.com/office/drawing/2014/main" id="{B20DEC4A-43B3-CD85-C944-61FB29A9C36E}"/>
              </a:ext>
            </a:extLst>
          </p:cNvPr>
          <p:cNvGrpSpPr/>
          <p:nvPr/>
        </p:nvGrpSpPr>
        <p:grpSpPr>
          <a:xfrm>
            <a:off x="13389115" y="1690580"/>
            <a:ext cx="4977617" cy="10356850"/>
            <a:chOff x="17943049" y="1679575"/>
            <a:chExt cx="4977617" cy="10356850"/>
          </a:xfrm>
        </p:grpSpPr>
        <p:pic>
          <p:nvPicPr>
            <p:cNvPr id="117" name="Imagen 116" descr="Interfaz de usuario gráfica, Aplicación&#10;&#10;Descripción generada automáticamente">
              <a:extLst>
                <a:ext uri="{FF2B5EF4-FFF2-40B4-BE49-F238E27FC236}">
                  <a16:creationId xmlns:a16="http://schemas.microsoft.com/office/drawing/2014/main" id="{74EBC1DC-BF8D-89D5-368D-1D182E965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43049" y="1679575"/>
              <a:ext cx="4977617" cy="10356850"/>
            </a:xfrm>
            <a:prstGeom prst="rect">
              <a:avLst/>
            </a:prstGeom>
          </p:spPr>
        </p:pic>
        <p:sp>
          <p:nvSpPr>
            <p:cNvPr id="4" name="Rectángulo 3">
              <a:extLst>
                <a:ext uri="{FF2B5EF4-FFF2-40B4-BE49-F238E27FC236}">
                  <a16:creationId xmlns:a16="http://schemas.microsoft.com/office/drawing/2014/main" id="{564C6545-5F68-D8A7-ADBF-199EDCE95EF2}"/>
                </a:ext>
              </a:extLst>
            </p:cNvPr>
            <p:cNvSpPr/>
            <p:nvPr/>
          </p:nvSpPr>
          <p:spPr>
            <a:xfrm>
              <a:off x="18516600" y="5724105"/>
              <a:ext cx="3657600" cy="60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9" name="Imagen 8" descr="Interfaz de usuario gráfica, Aplicación&#10;&#10;Descripción generada automáticamente">
            <a:extLst>
              <a:ext uri="{FF2B5EF4-FFF2-40B4-BE49-F238E27FC236}">
                <a16:creationId xmlns:a16="http://schemas.microsoft.com/office/drawing/2014/main" id="{395549FE-A4C4-296C-A5DA-CD2F3B6D8F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86557" y="1690580"/>
            <a:ext cx="4977617" cy="10356850"/>
          </a:xfrm>
          <a:prstGeom prst="rect">
            <a:avLst/>
          </a:prstGeom>
        </p:spPr>
      </p:pic>
      <p:pic>
        <p:nvPicPr>
          <p:cNvPr id="7" name="Imagen 6" descr="Interfaz de usuario gráfica, Aplicación&#10;&#10;Descripción generada automáticamente">
            <a:extLst>
              <a:ext uri="{FF2B5EF4-FFF2-40B4-BE49-F238E27FC236}">
                <a16:creationId xmlns:a16="http://schemas.microsoft.com/office/drawing/2014/main" id="{0A3C13AE-8235-4C55-4A80-13302EC4A2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406382" y="4724400"/>
            <a:ext cx="3888705" cy="6469417"/>
          </a:xfrm>
          <a:prstGeom prst="rect">
            <a:avLst/>
          </a:prstGeom>
        </p:spPr>
      </p:pic>
      <p:sp>
        <p:nvSpPr>
          <p:cNvPr id="15" name="Rectángulo 14">
            <a:extLst>
              <a:ext uri="{FF2B5EF4-FFF2-40B4-BE49-F238E27FC236}">
                <a16:creationId xmlns:a16="http://schemas.microsoft.com/office/drawing/2014/main" id="{C1897CCE-4C72-E367-341D-4967A43BD5E2}"/>
              </a:ext>
            </a:extLst>
          </p:cNvPr>
          <p:cNvSpPr/>
          <p:nvPr/>
        </p:nvSpPr>
        <p:spPr>
          <a:xfrm>
            <a:off x="20345400" y="10498630"/>
            <a:ext cx="2057400" cy="583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5404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upo 108">
            <a:extLst>
              <a:ext uri="{FF2B5EF4-FFF2-40B4-BE49-F238E27FC236}">
                <a16:creationId xmlns:a16="http://schemas.microsoft.com/office/drawing/2014/main" id="{7896423B-4218-AFD5-AA22-8DA317875DF1}"/>
              </a:ext>
            </a:extLst>
          </p:cNvPr>
          <p:cNvGrpSpPr/>
          <p:nvPr/>
        </p:nvGrpSpPr>
        <p:grpSpPr>
          <a:xfrm>
            <a:off x="1336837" y="0"/>
            <a:ext cx="23047163" cy="13716000"/>
            <a:chOff x="1336837" y="0"/>
            <a:chExt cx="23047163" cy="13716000"/>
          </a:xfrm>
        </p:grpSpPr>
        <p:pic>
          <p:nvPicPr>
            <p:cNvPr id="110" name="Imagen 109" descr="Icono&#10;&#10;Descripción generada automáticamente">
              <a:extLst>
                <a:ext uri="{FF2B5EF4-FFF2-40B4-BE49-F238E27FC236}">
                  <a16:creationId xmlns:a16="http://schemas.microsoft.com/office/drawing/2014/main" id="{08E604CF-08BE-388C-535B-3724D08A42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111" name="object 2">
              <a:extLst>
                <a:ext uri="{FF2B5EF4-FFF2-40B4-BE49-F238E27FC236}">
                  <a16:creationId xmlns:a16="http://schemas.microsoft.com/office/drawing/2014/main" id="{C9EC29D3-4D82-7259-4E31-38B34EE01841}"/>
                </a:ext>
              </a:extLst>
            </p:cNvPr>
            <p:cNvGrpSpPr/>
            <p:nvPr/>
          </p:nvGrpSpPr>
          <p:grpSpPr>
            <a:xfrm>
              <a:off x="7086149" y="11651139"/>
              <a:ext cx="5052402" cy="2064861"/>
              <a:chOff x="5842382" y="9611438"/>
              <a:chExt cx="4165600" cy="1702435"/>
            </a:xfrm>
          </p:grpSpPr>
          <p:sp>
            <p:nvSpPr>
              <p:cNvPr id="113" name="object 3">
                <a:extLst>
                  <a:ext uri="{FF2B5EF4-FFF2-40B4-BE49-F238E27FC236}">
                    <a16:creationId xmlns:a16="http://schemas.microsoft.com/office/drawing/2014/main" id="{B8660E9B-8751-B4C7-3CB8-8930259847B4}"/>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114" name="object 4">
                <a:extLst>
                  <a:ext uri="{FF2B5EF4-FFF2-40B4-BE49-F238E27FC236}">
                    <a16:creationId xmlns:a16="http://schemas.microsoft.com/office/drawing/2014/main" id="{DF856B2D-71B0-C7DF-CBCE-5F6ABC2368CC}"/>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112" name="object 5">
              <a:extLst>
                <a:ext uri="{FF2B5EF4-FFF2-40B4-BE49-F238E27FC236}">
                  <a16:creationId xmlns:a16="http://schemas.microsoft.com/office/drawing/2014/main" id="{ECCCC79E-2EA3-E6A0-A126-F354FE2F0105}"/>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13" name="object 13"/>
          <p:cNvSpPr/>
          <p:nvPr/>
        </p:nvSpPr>
        <p:spPr>
          <a:xfrm>
            <a:off x="1872369" y="3775229"/>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4" name="object 14"/>
          <p:cNvSpPr txBox="1"/>
          <p:nvPr/>
        </p:nvSpPr>
        <p:spPr>
          <a:xfrm>
            <a:off x="1947872" y="3830959"/>
            <a:ext cx="524494" cy="549891"/>
          </a:xfrm>
          <a:prstGeom prst="rect">
            <a:avLst/>
          </a:prstGeom>
        </p:spPr>
        <p:txBody>
          <a:bodyPr vert="horz" wrap="square" lIns="0" tIns="17713" rIns="0" bIns="0" rtlCol="0">
            <a:spAutoFit/>
          </a:bodyPr>
          <a:lstStyle/>
          <a:p>
            <a:pPr marL="15404">
              <a:spcBef>
                <a:spcPts val="138"/>
              </a:spcBef>
            </a:pPr>
            <a:r>
              <a:rPr lang="es-MX" sz="3457" b="1" dirty="0">
                <a:solidFill>
                  <a:srgbClr val="FFFFFF"/>
                </a:solidFill>
                <a:latin typeface="Objective" pitchFamily="2" charset="77"/>
                <a:cs typeface="Arial"/>
              </a:rPr>
              <a:t>19</a:t>
            </a:r>
            <a:endParaRPr sz="3457" dirty="0">
              <a:latin typeface="Objective" pitchFamily="2" charset="77"/>
              <a:cs typeface="Arial"/>
            </a:endParaRPr>
          </a:p>
        </p:txBody>
      </p:sp>
      <p:grpSp>
        <p:nvGrpSpPr>
          <p:cNvPr id="5" name="Grupo 4">
            <a:extLst>
              <a:ext uri="{FF2B5EF4-FFF2-40B4-BE49-F238E27FC236}">
                <a16:creationId xmlns:a16="http://schemas.microsoft.com/office/drawing/2014/main" id="{B20DEC4A-43B3-CD85-C944-61FB29A9C36E}"/>
              </a:ext>
            </a:extLst>
          </p:cNvPr>
          <p:cNvGrpSpPr/>
          <p:nvPr/>
        </p:nvGrpSpPr>
        <p:grpSpPr>
          <a:xfrm>
            <a:off x="13389115" y="1690580"/>
            <a:ext cx="4977617" cy="10356850"/>
            <a:chOff x="17943049" y="1679575"/>
            <a:chExt cx="4977617" cy="10356850"/>
          </a:xfrm>
        </p:grpSpPr>
        <p:pic>
          <p:nvPicPr>
            <p:cNvPr id="117" name="Imagen 116" descr="Interfaz de usuario gráfica, Aplicación&#10;&#10;Descripción generada automáticamente">
              <a:extLst>
                <a:ext uri="{FF2B5EF4-FFF2-40B4-BE49-F238E27FC236}">
                  <a16:creationId xmlns:a16="http://schemas.microsoft.com/office/drawing/2014/main" id="{74EBC1DC-BF8D-89D5-368D-1D182E965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43049" y="1679575"/>
              <a:ext cx="4977617" cy="10356850"/>
            </a:xfrm>
            <a:prstGeom prst="rect">
              <a:avLst/>
            </a:prstGeom>
          </p:spPr>
        </p:pic>
        <p:sp>
          <p:nvSpPr>
            <p:cNvPr id="4" name="Rectángulo 3">
              <a:extLst>
                <a:ext uri="{FF2B5EF4-FFF2-40B4-BE49-F238E27FC236}">
                  <a16:creationId xmlns:a16="http://schemas.microsoft.com/office/drawing/2014/main" id="{564C6545-5F68-D8A7-ADBF-199EDCE95EF2}"/>
                </a:ext>
              </a:extLst>
            </p:cNvPr>
            <p:cNvSpPr/>
            <p:nvPr/>
          </p:nvSpPr>
          <p:spPr>
            <a:xfrm>
              <a:off x="18516600" y="5724105"/>
              <a:ext cx="3657600" cy="60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7" name="Imagen 16">
            <a:extLst>
              <a:ext uri="{FF2B5EF4-FFF2-40B4-BE49-F238E27FC236}">
                <a16:creationId xmlns:a16="http://schemas.microsoft.com/office/drawing/2014/main" id="{A0704BDC-DF84-70E3-23BF-F4D8821602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69934" y="4724400"/>
            <a:ext cx="4124336" cy="6469417"/>
          </a:xfrm>
          <a:prstGeom prst="rect">
            <a:avLst/>
          </a:prstGeom>
        </p:spPr>
      </p:pic>
      <p:sp>
        <p:nvSpPr>
          <p:cNvPr id="3" name="CuadroTexto 2">
            <a:extLst>
              <a:ext uri="{FF2B5EF4-FFF2-40B4-BE49-F238E27FC236}">
                <a16:creationId xmlns:a16="http://schemas.microsoft.com/office/drawing/2014/main" id="{B4CF4669-58D6-3A20-77FE-4505327AF0E4}"/>
              </a:ext>
            </a:extLst>
          </p:cNvPr>
          <p:cNvSpPr txBox="1"/>
          <p:nvPr/>
        </p:nvSpPr>
        <p:spPr>
          <a:xfrm>
            <a:off x="2800171" y="3830959"/>
            <a:ext cx="9549294" cy="2565446"/>
          </a:xfrm>
          <a:prstGeom prst="rect">
            <a:avLst/>
          </a:prstGeom>
          <a:noFill/>
        </p:spPr>
        <p:txBody>
          <a:bodyPr wrap="square" rtlCol="0">
            <a:spAutoFit/>
          </a:bodyPr>
          <a:lstStyle/>
          <a:p>
            <a:pPr algn="just"/>
            <a:r>
              <a:rPr lang="es-MX" sz="3214" dirty="0">
                <a:solidFill>
                  <a:srgbClr val="202020"/>
                </a:solidFill>
                <a:latin typeface="Objective" pitchFamily="2" charset="77"/>
                <a:cs typeface="Verdana"/>
              </a:rPr>
              <a:t>Aparecerá la siguiente pantalla donde podrás colocar el DNI y automáticamente se auto llenará el nombre y puedes completar los datos adicionales como dirección, teléfono, correo electrónico y fecha de nacimiento.</a:t>
            </a:r>
          </a:p>
          <a:p>
            <a:pPr algn="just"/>
            <a:r>
              <a:rPr lang="es-MX" sz="3214" dirty="0">
                <a:solidFill>
                  <a:srgbClr val="202020"/>
                </a:solidFill>
                <a:latin typeface="Objective" pitchFamily="2" charset="77"/>
                <a:cs typeface="Verdana"/>
              </a:rPr>
              <a:t>Finalmente, dar clic en el botón “Guardar”</a:t>
            </a:r>
          </a:p>
        </p:txBody>
      </p:sp>
      <p:sp>
        <p:nvSpPr>
          <p:cNvPr id="6" name="CuadroTexto 5">
            <a:extLst>
              <a:ext uri="{FF2B5EF4-FFF2-40B4-BE49-F238E27FC236}">
                <a16:creationId xmlns:a16="http://schemas.microsoft.com/office/drawing/2014/main" id="{E4F5AFF1-7A6D-AF54-E4B7-46D48F7EBCD6}"/>
              </a:ext>
            </a:extLst>
          </p:cNvPr>
          <p:cNvSpPr txBox="1"/>
          <p:nvPr/>
        </p:nvSpPr>
        <p:spPr>
          <a:xfrm>
            <a:off x="2502635" y="9831159"/>
            <a:ext cx="9549294" cy="1081578"/>
          </a:xfrm>
          <a:prstGeom prst="rect">
            <a:avLst/>
          </a:prstGeom>
          <a:noFill/>
        </p:spPr>
        <p:txBody>
          <a:bodyPr wrap="square">
            <a:spAutoFit/>
          </a:bodyPr>
          <a:lstStyle/>
          <a:p>
            <a:pPr algn="just"/>
            <a:r>
              <a:rPr lang="es-MX" sz="3214" b="1" dirty="0">
                <a:solidFill>
                  <a:srgbClr val="202020"/>
                </a:solidFill>
                <a:latin typeface="Objective" pitchFamily="2" charset="77"/>
              </a:rPr>
              <a:t>Nota: </a:t>
            </a:r>
            <a:r>
              <a:rPr lang="es-MX" sz="3214" dirty="0">
                <a:solidFill>
                  <a:srgbClr val="202020"/>
                </a:solidFill>
                <a:latin typeface="Objective" pitchFamily="2" charset="77"/>
              </a:rPr>
              <a:t>De igual forma luego del pago, el comprobante se obtendrá desde la caja</a:t>
            </a:r>
            <a:endParaRPr lang="es-PE" sz="3214" dirty="0">
              <a:solidFill>
                <a:srgbClr val="202020"/>
              </a:solidFill>
              <a:latin typeface="Objective" pitchFamily="2" charset="77"/>
            </a:endParaRPr>
          </a:p>
        </p:txBody>
      </p:sp>
      <p:sp>
        <p:nvSpPr>
          <p:cNvPr id="15" name="Rectángulo 14">
            <a:extLst>
              <a:ext uri="{FF2B5EF4-FFF2-40B4-BE49-F238E27FC236}">
                <a16:creationId xmlns:a16="http://schemas.microsoft.com/office/drawing/2014/main" id="{C1897CCE-4C72-E367-341D-4967A43BD5E2}"/>
              </a:ext>
            </a:extLst>
          </p:cNvPr>
          <p:cNvSpPr/>
          <p:nvPr/>
        </p:nvSpPr>
        <p:spPr>
          <a:xfrm>
            <a:off x="16003076" y="10312242"/>
            <a:ext cx="1617190" cy="60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1" name="Grupo 10">
            <a:extLst>
              <a:ext uri="{FF2B5EF4-FFF2-40B4-BE49-F238E27FC236}">
                <a16:creationId xmlns:a16="http://schemas.microsoft.com/office/drawing/2014/main" id="{7D0AF2D7-DDB3-69EC-5664-F8D28A84D926}"/>
              </a:ext>
            </a:extLst>
          </p:cNvPr>
          <p:cNvGrpSpPr/>
          <p:nvPr/>
        </p:nvGrpSpPr>
        <p:grpSpPr>
          <a:xfrm>
            <a:off x="18767680" y="1374394"/>
            <a:ext cx="4977617" cy="10356850"/>
            <a:chOff x="17943049" y="1679575"/>
            <a:chExt cx="4977617" cy="10356850"/>
          </a:xfrm>
        </p:grpSpPr>
        <p:pic>
          <p:nvPicPr>
            <p:cNvPr id="16" name="Imagen 15" descr="Interfaz de usuario gráfica, Aplicación&#10;&#10;Descripción generada automáticamente">
              <a:extLst>
                <a:ext uri="{FF2B5EF4-FFF2-40B4-BE49-F238E27FC236}">
                  <a16:creationId xmlns:a16="http://schemas.microsoft.com/office/drawing/2014/main" id="{B2C80451-616C-8AA1-9E32-511C9DA8F6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43049" y="1679575"/>
              <a:ext cx="4977617" cy="10356850"/>
            </a:xfrm>
            <a:prstGeom prst="rect">
              <a:avLst/>
            </a:prstGeom>
          </p:spPr>
        </p:pic>
        <p:sp>
          <p:nvSpPr>
            <p:cNvPr id="18" name="Rectángulo 17">
              <a:extLst>
                <a:ext uri="{FF2B5EF4-FFF2-40B4-BE49-F238E27FC236}">
                  <a16:creationId xmlns:a16="http://schemas.microsoft.com/office/drawing/2014/main" id="{257BBFA1-877C-3AC8-9AAB-73A02643A876}"/>
                </a:ext>
              </a:extLst>
            </p:cNvPr>
            <p:cNvSpPr/>
            <p:nvPr/>
          </p:nvSpPr>
          <p:spPr>
            <a:xfrm>
              <a:off x="18516600" y="5724105"/>
              <a:ext cx="3657600" cy="60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0" name="Imagen 9">
            <a:extLst>
              <a:ext uri="{FF2B5EF4-FFF2-40B4-BE49-F238E27FC236}">
                <a16:creationId xmlns:a16="http://schemas.microsoft.com/office/drawing/2014/main" id="{239A50BC-C23A-385F-6C1A-81742F6D26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799"/>
          <a:stretch/>
        </p:blipFill>
        <p:spPr>
          <a:xfrm>
            <a:off x="19278602" y="4476866"/>
            <a:ext cx="3886198" cy="6716951"/>
          </a:xfrm>
          <a:prstGeom prst="rect">
            <a:avLst/>
          </a:prstGeom>
        </p:spPr>
      </p:pic>
      <p:sp>
        <p:nvSpPr>
          <p:cNvPr id="19" name="CuadroTexto 18">
            <a:extLst>
              <a:ext uri="{FF2B5EF4-FFF2-40B4-BE49-F238E27FC236}">
                <a16:creationId xmlns:a16="http://schemas.microsoft.com/office/drawing/2014/main" id="{72B693D1-3CC1-6AA8-B8C4-6562C87F36CC}"/>
              </a:ext>
            </a:extLst>
          </p:cNvPr>
          <p:cNvSpPr txBox="1"/>
          <p:nvPr/>
        </p:nvSpPr>
        <p:spPr>
          <a:xfrm>
            <a:off x="2816455" y="7373700"/>
            <a:ext cx="9549294" cy="1081578"/>
          </a:xfrm>
          <a:prstGeom prst="rect">
            <a:avLst/>
          </a:prstGeom>
          <a:noFill/>
        </p:spPr>
        <p:txBody>
          <a:bodyPr wrap="square" rtlCol="0">
            <a:spAutoFit/>
          </a:bodyPr>
          <a:lstStyle/>
          <a:p>
            <a:pPr algn="just"/>
            <a:r>
              <a:rPr lang="es-MX" sz="3214" dirty="0">
                <a:solidFill>
                  <a:srgbClr val="202020"/>
                </a:solidFill>
                <a:latin typeface="Objective" pitchFamily="2" charset="77"/>
                <a:cs typeface="Verdana"/>
              </a:rPr>
              <a:t>En la pantalla general podrás visualizar los datos agregados en la parte superior</a:t>
            </a:r>
          </a:p>
        </p:txBody>
      </p:sp>
      <p:sp>
        <p:nvSpPr>
          <p:cNvPr id="20" name="Rectángulo 19">
            <a:extLst>
              <a:ext uri="{FF2B5EF4-FFF2-40B4-BE49-F238E27FC236}">
                <a16:creationId xmlns:a16="http://schemas.microsoft.com/office/drawing/2014/main" id="{D64A1022-238A-BC1A-6CBF-1B29ECE02F59}"/>
              </a:ext>
            </a:extLst>
          </p:cNvPr>
          <p:cNvSpPr/>
          <p:nvPr/>
        </p:nvSpPr>
        <p:spPr>
          <a:xfrm>
            <a:off x="19507200" y="5945233"/>
            <a:ext cx="3657600" cy="60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843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9" name="Grupo 108">
            <a:extLst>
              <a:ext uri="{FF2B5EF4-FFF2-40B4-BE49-F238E27FC236}">
                <a16:creationId xmlns:a16="http://schemas.microsoft.com/office/drawing/2014/main" id="{7896423B-4218-AFD5-AA22-8DA317875DF1}"/>
              </a:ext>
            </a:extLst>
          </p:cNvPr>
          <p:cNvGrpSpPr/>
          <p:nvPr/>
        </p:nvGrpSpPr>
        <p:grpSpPr>
          <a:xfrm>
            <a:off x="1336837" y="0"/>
            <a:ext cx="23047163" cy="13716000"/>
            <a:chOff x="1336837" y="0"/>
            <a:chExt cx="23047163" cy="13716000"/>
          </a:xfrm>
        </p:grpSpPr>
        <p:pic>
          <p:nvPicPr>
            <p:cNvPr id="110" name="Imagen 109" descr="Icono&#10;&#10;Descripción generada automáticamente">
              <a:extLst>
                <a:ext uri="{FF2B5EF4-FFF2-40B4-BE49-F238E27FC236}">
                  <a16:creationId xmlns:a16="http://schemas.microsoft.com/office/drawing/2014/main" id="{08E604CF-08BE-388C-535B-3724D08A42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111" name="object 2">
              <a:extLst>
                <a:ext uri="{FF2B5EF4-FFF2-40B4-BE49-F238E27FC236}">
                  <a16:creationId xmlns:a16="http://schemas.microsoft.com/office/drawing/2014/main" id="{C9EC29D3-4D82-7259-4E31-38B34EE01841}"/>
                </a:ext>
              </a:extLst>
            </p:cNvPr>
            <p:cNvGrpSpPr/>
            <p:nvPr/>
          </p:nvGrpSpPr>
          <p:grpSpPr>
            <a:xfrm>
              <a:off x="7086149" y="11651139"/>
              <a:ext cx="5052402" cy="2064861"/>
              <a:chOff x="5842382" y="9611438"/>
              <a:chExt cx="4165600" cy="1702435"/>
            </a:xfrm>
          </p:grpSpPr>
          <p:sp>
            <p:nvSpPr>
              <p:cNvPr id="113" name="object 3">
                <a:extLst>
                  <a:ext uri="{FF2B5EF4-FFF2-40B4-BE49-F238E27FC236}">
                    <a16:creationId xmlns:a16="http://schemas.microsoft.com/office/drawing/2014/main" id="{B8660E9B-8751-B4C7-3CB8-8930259847B4}"/>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114" name="object 4">
                <a:extLst>
                  <a:ext uri="{FF2B5EF4-FFF2-40B4-BE49-F238E27FC236}">
                    <a16:creationId xmlns:a16="http://schemas.microsoft.com/office/drawing/2014/main" id="{DF856B2D-71B0-C7DF-CBCE-5F6ABC2368CC}"/>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112" name="object 5">
              <a:extLst>
                <a:ext uri="{FF2B5EF4-FFF2-40B4-BE49-F238E27FC236}">
                  <a16:creationId xmlns:a16="http://schemas.microsoft.com/office/drawing/2014/main" id="{ECCCC79E-2EA3-E6A0-A126-F354FE2F0105}"/>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3" name="object 3"/>
          <p:cNvSpPr txBox="1"/>
          <p:nvPr/>
        </p:nvSpPr>
        <p:spPr>
          <a:xfrm>
            <a:off x="2808785" y="5087661"/>
            <a:ext cx="8298724" cy="1538335"/>
          </a:xfrm>
          <a:prstGeom prst="rect">
            <a:avLst/>
          </a:prstGeom>
        </p:spPr>
        <p:txBody>
          <a:bodyPr vert="horz" wrap="square" lIns="0" tIns="14633" rIns="0" bIns="0" rtlCol="0">
            <a:spAutoFit/>
          </a:bodyPr>
          <a:lstStyle/>
          <a:p>
            <a:pPr marL="15404" marR="6162" algn="just">
              <a:lnSpc>
                <a:spcPct val="104200"/>
              </a:lnSpc>
              <a:spcBef>
                <a:spcPts val="6"/>
              </a:spcBef>
            </a:pPr>
            <a:r>
              <a:rPr sz="3214" dirty="0" err="1">
                <a:solidFill>
                  <a:srgbClr val="202020"/>
                </a:solidFill>
                <a:latin typeface="Objective" pitchFamily="2" charset="77"/>
                <a:cs typeface="Verdana"/>
              </a:rPr>
              <a:t>Aparecerá</a:t>
            </a:r>
            <a:r>
              <a:rPr sz="3214" dirty="0">
                <a:solidFill>
                  <a:srgbClr val="202020"/>
                </a:solidFill>
                <a:latin typeface="Objective" pitchFamily="2" charset="77"/>
                <a:cs typeface="Verdana"/>
              </a:rPr>
              <a:t> la siguiente pantalla con el  precio total de la cuenta, en la barra  inferior se puede seleccionar el método  de pago.</a:t>
            </a:r>
            <a:endParaRPr sz="3214" dirty="0">
              <a:latin typeface="Objective" pitchFamily="2" charset="77"/>
              <a:cs typeface="Verdana"/>
            </a:endParaRPr>
          </a:p>
        </p:txBody>
      </p:sp>
      <p:sp>
        <p:nvSpPr>
          <p:cNvPr id="13" name="object 13"/>
          <p:cNvSpPr/>
          <p:nvPr/>
        </p:nvSpPr>
        <p:spPr>
          <a:xfrm>
            <a:off x="1835086" y="5022468"/>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4" name="object 14"/>
          <p:cNvSpPr txBox="1"/>
          <p:nvPr/>
        </p:nvSpPr>
        <p:spPr>
          <a:xfrm>
            <a:off x="1910589" y="5078198"/>
            <a:ext cx="524494" cy="549891"/>
          </a:xfrm>
          <a:prstGeom prst="rect">
            <a:avLst/>
          </a:prstGeom>
        </p:spPr>
        <p:txBody>
          <a:bodyPr vert="horz" wrap="square" lIns="0" tIns="17713" rIns="0" bIns="0" rtlCol="0">
            <a:spAutoFit/>
          </a:bodyPr>
          <a:lstStyle/>
          <a:p>
            <a:pPr marL="15404">
              <a:spcBef>
                <a:spcPts val="138"/>
              </a:spcBef>
            </a:pPr>
            <a:r>
              <a:rPr lang="es-MX" sz="3457" b="1" dirty="0">
                <a:solidFill>
                  <a:srgbClr val="FFFFFF"/>
                </a:solidFill>
                <a:latin typeface="Objective" pitchFamily="2" charset="77"/>
                <a:cs typeface="Arial"/>
              </a:rPr>
              <a:t>17</a:t>
            </a:r>
            <a:endParaRPr sz="3457" dirty="0">
              <a:latin typeface="Objective" pitchFamily="2" charset="77"/>
              <a:cs typeface="Arial"/>
            </a:endParaRPr>
          </a:p>
        </p:txBody>
      </p:sp>
      <p:sp>
        <p:nvSpPr>
          <p:cNvPr id="2" name="CuadroTexto 1">
            <a:extLst>
              <a:ext uri="{FF2B5EF4-FFF2-40B4-BE49-F238E27FC236}">
                <a16:creationId xmlns:a16="http://schemas.microsoft.com/office/drawing/2014/main" id="{3AD9B063-FA2B-6761-FED0-B354FD078825}"/>
              </a:ext>
            </a:extLst>
          </p:cNvPr>
          <p:cNvSpPr txBox="1"/>
          <p:nvPr/>
        </p:nvSpPr>
        <p:spPr>
          <a:xfrm>
            <a:off x="2753998" y="9594820"/>
            <a:ext cx="9549294" cy="1576201"/>
          </a:xfrm>
          <a:prstGeom prst="rect">
            <a:avLst/>
          </a:prstGeom>
          <a:noFill/>
        </p:spPr>
        <p:txBody>
          <a:bodyPr wrap="square" rtlCol="0">
            <a:spAutoFit/>
          </a:bodyPr>
          <a:lstStyle/>
          <a:p>
            <a:pPr algn="just"/>
            <a:r>
              <a:rPr lang="es-MX" sz="3214" b="1" dirty="0">
                <a:solidFill>
                  <a:srgbClr val="202020"/>
                </a:solidFill>
                <a:latin typeface="Objective" pitchFamily="2" charset="77"/>
                <a:cs typeface="Verdana"/>
              </a:rPr>
              <a:t>Nota: </a:t>
            </a:r>
            <a:r>
              <a:rPr lang="es-MX" sz="3214" dirty="0">
                <a:solidFill>
                  <a:srgbClr val="202020"/>
                </a:solidFill>
                <a:latin typeface="Objective" pitchFamily="2" charset="77"/>
                <a:cs typeface="Verdana"/>
              </a:rPr>
              <a:t>En este paso también puedes escoger el comprobante de pago que el cliente desea recibir (boleta, factura o nota de venta). </a:t>
            </a:r>
            <a:endParaRPr lang="es-PE" sz="3214" dirty="0">
              <a:solidFill>
                <a:srgbClr val="202020"/>
              </a:solidFill>
              <a:latin typeface="Objective" pitchFamily="2" charset="77"/>
              <a:cs typeface="Verdana"/>
            </a:endParaRPr>
          </a:p>
        </p:txBody>
      </p:sp>
      <p:pic>
        <p:nvPicPr>
          <p:cNvPr id="117" name="Imagen 116" descr="Interfaz de usuario gráfica, Aplicación&#10;&#10;Descripción generada automáticamente">
            <a:extLst>
              <a:ext uri="{FF2B5EF4-FFF2-40B4-BE49-F238E27FC236}">
                <a16:creationId xmlns:a16="http://schemas.microsoft.com/office/drawing/2014/main" id="{74EBC1DC-BF8D-89D5-368D-1D182E965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41523" y="1447571"/>
            <a:ext cx="4977617" cy="10356850"/>
          </a:xfrm>
          <a:prstGeom prst="rect">
            <a:avLst/>
          </a:prstGeom>
        </p:spPr>
      </p:pic>
      <p:pic>
        <p:nvPicPr>
          <p:cNvPr id="6" name="Imagen 5">
            <a:extLst>
              <a:ext uri="{FF2B5EF4-FFF2-40B4-BE49-F238E27FC236}">
                <a16:creationId xmlns:a16="http://schemas.microsoft.com/office/drawing/2014/main" id="{3D474455-437B-B299-AF69-D957A921B8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76991" y="4465421"/>
            <a:ext cx="4106679" cy="6705600"/>
          </a:xfrm>
          <a:prstGeom prst="rect">
            <a:avLst/>
          </a:prstGeom>
        </p:spPr>
      </p:pic>
      <p:sp>
        <p:nvSpPr>
          <p:cNvPr id="4" name="Rectángulo 3">
            <a:extLst>
              <a:ext uri="{FF2B5EF4-FFF2-40B4-BE49-F238E27FC236}">
                <a16:creationId xmlns:a16="http://schemas.microsoft.com/office/drawing/2014/main" id="{564C6545-5F68-D8A7-ADBF-199EDCE95EF2}"/>
              </a:ext>
            </a:extLst>
          </p:cNvPr>
          <p:cNvSpPr/>
          <p:nvPr/>
        </p:nvSpPr>
        <p:spPr>
          <a:xfrm>
            <a:off x="18701530" y="8382000"/>
            <a:ext cx="3657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E8EB771-57A8-187B-6D67-4E689F7D66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670"/>
            <a:ext cx="24597098" cy="136823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4" name="Grupo 63">
            <a:extLst>
              <a:ext uri="{FF2B5EF4-FFF2-40B4-BE49-F238E27FC236}">
                <a16:creationId xmlns:a16="http://schemas.microsoft.com/office/drawing/2014/main" id="{404D9EB8-958D-4DA3-4897-66AB2435BEDD}"/>
              </a:ext>
            </a:extLst>
          </p:cNvPr>
          <p:cNvGrpSpPr/>
          <p:nvPr/>
        </p:nvGrpSpPr>
        <p:grpSpPr>
          <a:xfrm>
            <a:off x="1336837" y="0"/>
            <a:ext cx="23047163" cy="13716000"/>
            <a:chOff x="1336837" y="0"/>
            <a:chExt cx="23047163" cy="13716000"/>
          </a:xfrm>
        </p:grpSpPr>
        <p:pic>
          <p:nvPicPr>
            <p:cNvPr id="65" name="Imagen 64" descr="Icono&#10;&#10;Descripción generada automáticamente">
              <a:extLst>
                <a:ext uri="{FF2B5EF4-FFF2-40B4-BE49-F238E27FC236}">
                  <a16:creationId xmlns:a16="http://schemas.microsoft.com/office/drawing/2014/main" id="{0C01C99D-07D2-21CC-9E9C-9829AF7E81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66" name="object 2">
              <a:extLst>
                <a:ext uri="{FF2B5EF4-FFF2-40B4-BE49-F238E27FC236}">
                  <a16:creationId xmlns:a16="http://schemas.microsoft.com/office/drawing/2014/main" id="{8C037DAE-5A71-1C78-5116-72356D6A1178}"/>
                </a:ext>
              </a:extLst>
            </p:cNvPr>
            <p:cNvGrpSpPr/>
            <p:nvPr/>
          </p:nvGrpSpPr>
          <p:grpSpPr>
            <a:xfrm>
              <a:off x="7086149" y="11651139"/>
              <a:ext cx="5052402" cy="2064861"/>
              <a:chOff x="5842382" y="9611438"/>
              <a:chExt cx="4165600" cy="1702435"/>
            </a:xfrm>
          </p:grpSpPr>
          <p:sp>
            <p:nvSpPr>
              <p:cNvPr id="68" name="object 3">
                <a:extLst>
                  <a:ext uri="{FF2B5EF4-FFF2-40B4-BE49-F238E27FC236}">
                    <a16:creationId xmlns:a16="http://schemas.microsoft.com/office/drawing/2014/main" id="{03AC239F-4EB8-3B24-F2C0-30DF420C9B8D}"/>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69" name="object 4">
                <a:extLst>
                  <a:ext uri="{FF2B5EF4-FFF2-40B4-BE49-F238E27FC236}">
                    <a16:creationId xmlns:a16="http://schemas.microsoft.com/office/drawing/2014/main" id="{09EC542E-3099-D520-8A4A-B043C9B53184}"/>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67" name="object 5">
              <a:extLst>
                <a:ext uri="{FF2B5EF4-FFF2-40B4-BE49-F238E27FC236}">
                  <a16:creationId xmlns:a16="http://schemas.microsoft.com/office/drawing/2014/main" id="{682D557C-41D2-7B6D-C0D9-2FA99EA1D9C0}"/>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3" name="object 3"/>
          <p:cNvSpPr txBox="1"/>
          <p:nvPr/>
        </p:nvSpPr>
        <p:spPr>
          <a:xfrm>
            <a:off x="1645737" y="5562600"/>
            <a:ext cx="4586375" cy="3079910"/>
          </a:xfrm>
          <a:prstGeom prst="rect">
            <a:avLst/>
          </a:prstGeom>
        </p:spPr>
        <p:txBody>
          <a:bodyPr vert="horz" wrap="square" lIns="0" tIns="14633" rIns="0" bIns="0" rtlCol="0">
            <a:spAutoFit/>
          </a:bodyPr>
          <a:lstStyle/>
          <a:p>
            <a:pPr marL="15404" marR="6162" algn="just">
              <a:lnSpc>
                <a:spcPct val="106300"/>
              </a:lnSpc>
              <a:spcBef>
                <a:spcPts val="115"/>
              </a:spcBef>
            </a:pPr>
            <a:r>
              <a:rPr sz="3154" dirty="0">
                <a:solidFill>
                  <a:srgbClr val="202020"/>
                </a:solidFill>
                <a:latin typeface="Objective" pitchFamily="2" charset="77"/>
                <a:cs typeface="Verdana"/>
              </a:rPr>
              <a:t>Al seleccionar la opción tarjeta, se abre la  opción para colocar el monto que se va a  pagar con este medio. Luego colocar en el  botón </a:t>
            </a:r>
            <a:r>
              <a:rPr sz="3154" dirty="0">
                <a:solidFill>
                  <a:srgbClr val="03A9F4"/>
                </a:solidFill>
                <a:latin typeface="Objective" pitchFamily="2" charset="77"/>
                <a:cs typeface="Verdana"/>
              </a:rPr>
              <a:t>“agregar pago”.</a:t>
            </a:r>
            <a:endParaRPr sz="3154" dirty="0">
              <a:latin typeface="Objective" pitchFamily="2" charset="77"/>
              <a:cs typeface="Verdana"/>
            </a:endParaRPr>
          </a:p>
        </p:txBody>
      </p:sp>
      <p:sp>
        <p:nvSpPr>
          <p:cNvPr id="9" name="object 9"/>
          <p:cNvSpPr/>
          <p:nvPr/>
        </p:nvSpPr>
        <p:spPr>
          <a:xfrm>
            <a:off x="1645737" y="4648200"/>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63" name="object 10">
            <a:extLst>
              <a:ext uri="{FF2B5EF4-FFF2-40B4-BE49-F238E27FC236}">
                <a16:creationId xmlns:a16="http://schemas.microsoft.com/office/drawing/2014/main" id="{F51B63DF-ADB3-2198-5A27-63384269FFC9}"/>
              </a:ext>
            </a:extLst>
          </p:cNvPr>
          <p:cNvSpPr txBox="1"/>
          <p:nvPr/>
        </p:nvSpPr>
        <p:spPr>
          <a:xfrm>
            <a:off x="1724692" y="4741553"/>
            <a:ext cx="700097" cy="549891"/>
          </a:xfrm>
          <a:prstGeom prst="rect">
            <a:avLst/>
          </a:prstGeom>
        </p:spPr>
        <p:txBody>
          <a:bodyPr vert="horz" wrap="square" lIns="0" tIns="17713" rIns="0" bIns="0" rtlCol="0">
            <a:spAutoFit/>
          </a:bodyPr>
          <a:lstStyle/>
          <a:p>
            <a:pPr marL="15404">
              <a:spcBef>
                <a:spcPts val="138"/>
              </a:spcBef>
            </a:pPr>
            <a:r>
              <a:rPr lang="es-MX" sz="3457" b="1" dirty="0">
                <a:solidFill>
                  <a:srgbClr val="FFFFFF"/>
                </a:solidFill>
                <a:latin typeface="Objective" pitchFamily="2" charset="77"/>
                <a:cs typeface="Arial"/>
              </a:rPr>
              <a:t>18</a:t>
            </a:r>
            <a:endParaRPr sz="3457" dirty="0">
              <a:latin typeface="Objective" pitchFamily="2" charset="77"/>
              <a:cs typeface="Arial"/>
            </a:endParaRPr>
          </a:p>
        </p:txBody>
      </p:sp>
      <p:pic>
        <p:nvPicPr>
          <p:cNvPr id="71" name="Imagen 70" descr="Interfaz de usuario gráfica, Aplicación&#10;&#10;Descripción generada automáticamente">
            <a:extLst>
              <a:ext uri="{FF2B5EF4-FFF2-40B4-BE49-F238E27FC236}">
                <a16:creationId xmlns:a16="http://schemas.microsoft.com/office/drawing/2014/main" id="{CB375DFD-4612-C3B7-F923-510B818FD7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6425" y="1106752"/>
            <a:ext cx="5194300" cy="10807700"/>
          </a:xfrm>
          <a:prstGeom prst="rect">
            <a:avLst/>
          </a:prstGeom>
        </p:spPr>
      </p:pic>
      <p:sp>
        <p:nvSpPr>
          <p:cNvPr id="12" name="object 46">
            <a:extLst>
              <a:ext uri="{FF2B5EF4-FFF2-40B4-BE49-F238E27FC236}">
                <a16:creationId xmlns:a16="http://schemas.microsoft.com/office/drawing/2014/main" id="{94DD2C72-5A33-CB44-9383-7A6E3040A34C}"/>
              </a:ext>
            </a:extLst>
          </p:cNvPr>
          <p:cNvSpPr txBox="1"/>
          <p:nvPr/>
        </p:nvSpPr>
        <p:spPr>
          <a:xfrm>
            <a:off x="13792200" y="4794394"/>
            <a:ext cx="3276600" cy="1536411"/>
          </a:xfrm>
          <a:prstGeom prst="rect">
            <a:avLst/>
          </a:prstGeom>
        </p:spPr>
        <p:txBody>
          <a:bodyPr vert="horz" wrap="square" lIns="0" tIns="14633" rIns="0" bIns="0" rtlCol="0">
            <a:spAutoFit/>
          </a:bodyPr>
          <a:lstStyle/>
          <a:p>
            <a:pPr marL="15404" marR="6162" algn="just">
              <a:lnSpc>
                <a:spcPct val="106300"/>
              </a:lnSpc>
              <a:spcBef>
                <a:spcPts val="115"/>
              </a:spcBef>
            </a:pPr>
            <a:r>
              <a:rPr sz="3154" dirty="0">
                <a:solidFill>
                  <a:srgbClr val="202020"/>
                </a:solidFill>
                <a:latin typeface="Objective" pitchFamily="2" charset="77"/>
                <a:cs typeface="Verdana"/>
              </a:rPr>
              <a:t>Se abre el aplicativo de </a:t>
            </a:r>
            <a:r>
              <a:rPr sz="3154" dirty="0">
                <a:solidFill>
                  <a:srgbClr val="03A9F4"/>
                </a:solidFill>
                <a:latin typeface="Objective" pitchFamily="2" charset="77"/>
                <a:cs typeface="Verdana"/>
              </a:rPr>
              <a:t>Niubiz </a:t>
            </a:r>
            <a:r>
              <a:rPr sz="3154" dirty="0">
                <a:solidFill>
                  <a:srgbClr val="202020"/>
                </a:solidFill>
                <a:latin typeface="Objective" pitchFamily="2" charset="77"/>
                <a:cs typeface="Verdana"/>
              </a:rPr>
              <a:t>con el  monto a cobrar.</a:t>
            </a:r>
            <a:endParaRPr sz="3154" dirty="0">
              <a:latin typeface="Objective" pitchFamily="2" charset="77"/>
              <a:cs typeface="Verdana"/>
            </a:endParaRPr>
          </a:p>
        </p:txBody>
      </p:sp>
      <p:sp>
        <p:nvSpPr>
          <p:cNvPr id="13" name="object 51">
            <a:extLst>
              <a:ext uri="{FF2B5EF4-FFF2-40B4-BE49-F238E27FC236}">
                <a16:creationId xmlns:a16="http://schemas.microsoft.com/office/drawing/2014/main" id="{EEBA86C8-858C-774E-8583-E56E0892EC80}"/>
              </a:ext>
            </a:extLst>
          </p:cNvPr>
          <p:cNvSpPr/>
          <p:nvPr/>
        </p:nvSpPr>
        <p:spPr>
          <a:xfrm>
            <a:off x="12874433" y="4777034"/>
            <a:ext cx="700097" cy="703947"/>
          </a:xfrm>
          <a:custGeom>
            <a:avLst/>
            <a:gdLst/>
            <a:ahLst/>
            <a:cxnLst/>
            <a:rect l="l" t="t" r="r" b="b"/>
            <a:pathLst>
              <a:path w="577214" h="580389">
                <a:moveTo>
                  <a:pt x="288431" y="0"/>
                </a:moveTo>
                <a:lnTo>
                  <a:pt x="241646" y="3795"/>
                </a:lnTo>
                <a:lnTo>
                  <a:pt x="197265" y="14785"/>
                </a:lnTo>
                <a:lnTo>
                  <a:pt x="155881" y="32372"/>
                </a:lnTo>
                <a:lnTo>
                  <a:pt x="118088" y="55958"/>
                </a:lnTo>
                <a:lnTo>
                  <a:pt x="84480" y="84946"/>
                </a:lnTo>
                <a:lnTo>
                  <a:pt x="55651" y="118739"/>
                </a:lnTo>
                <a:lnTo>
                  <a:pt x="32194" y="156741"/>
                </a:lnTo>
                <a:lnTo>
                  <a:pt x="14704" y="198353"/>
                </a:lnTo>
                <a:lnTo>
                  <a:pt x="3775" y="242979"/>
                </a:lnTo>
                <a:lnTo>
                  <a:pt x="0" y="290022"/>
                </a:lnTo>
                <a:lnTo>
                  <a:pt x="3775" y="337065"/>
                </a:lnTo>
                <a:lnTo>
                  <a:pt x="14704" y="381691"/>
                </a:lnTo>
                <a:lnTo>
                  <a:pt x="32194" y="423303"/>
                </a:lnTo>
                <a:lnTo>
                  <a:pt x="55651" y="461305"/>
                </a:lnTo>
                <a:lnTo>
                  <a:pt x="84480" y="495098"/>
                </a:lnTo>
                <a:lnTo>
                  <a:pt x="118088" y="524087"/>
                </a:lnTo>
                <a:lnTo>
                  <a:pt x="155881" y="547673"/>
                </a:lnTo>
                <a:lnTo>
                  <a:pt x="197265" y="565259"/>
                </a:lnTo>
                <a:lnTo>
                  <a:pt x="241646" y="576249"/>
                </a:lnTo>
                <a:lnTo>
                  <a:pt x="288431" y="580045"/>
                </a:lnTo>
                <a:lnTo>
                  <a:pt x="335218" y="576249"/>
                </a:lnTo>
                <a:lnTo>
                  <a:pt x="379601" y="565259"/>
                </a:lnTo>
                <a:lnTo>
                  <a:pt x="420987" y="547673"/>
                </a:lnTo>
                <a:lnTo>
                  <a:pt x="458781" y="524087"/>
                </a:lnTo>
                <a:lnTo>
                  <a:pt x="492390" y="495098"/>
                </a:lnTo>
                <a:lnTo>
                  <a:pt x="521220" y="461305"/>
                </a:lnTo>
                <a:lnTo>
                  <a:pt x="544677" y="423303"/>
                </a:lnTo>
                <a:lnTo>
                  <a:pt x="562167" y="381691"/>
                </a:lnTo>
                <a:lnTo>
                  <a:pt x="573097" y="337065"/>
                </a:lnTo>
                <a:lnTo>
                  <a:pt x="576872" y="290022"/>
                </a:lnTo>
                <a:lnTo>
                  <a:pt x="573097" y="242979"/>
                </a:lnTo>
                <a:lnTo>
                  <a:pt x="562167" y="198353"/>
                </a:lnTo>
                <a:lnTo>
                  <a:pt x="544677" y="156741"/>
                </a:lnTo>
                <a:lnTo>
                  <a:pt x="521220" y="118739"/>
                </a:lnTo>
                <a:lnTo>
                  <a:pt x="492390" y="84946"/>
                </a:lnTo>
                <a:lnTo>
                  <a:pt x="458781" y="55958"/>
                </a:lnTo>
                <a:lnTo>
                  <a:pt x="420987" y="32372"/>
                </a:lnTo>
                <a:lnTo>
                  <a:pt x="379601" y="14785"/>
                </a:lnTo>
                <a:lnTo>
                  <a:pt x="335218" y="3795"/>
                </a:lnTo>
                <a:lnTo>
                  <a:pt x="288431" y="0"/>
                </a:lnTo>
                <a:close/>
              </a:path>
            </a:pathLst>
          </a:custGeom>
          <a:solidFill>
            <a:srgbClr val="03A9F4"/>
          </a:solidFill>
        </p:spPr>
        <p:txBody>
          <a:bodyPr wrap="square" lIns="0" tIns="0" rIns="0" bIns="0" rtlCol="0"/>
          <a:lstStyle/>
          <a:p>
            <a:endParaRPr sz="2183" dirty="0">
              <a:latin typeface="Objective" pitchFamily="2" charset="77"/>
            </a:endParaRPr>
          </a:p>
        </p:txBody>
      </p:sp>
      <p:sp>
        <p:nvSpPr>
          <p:cNvPr id="14" name="object 52">
            <a:extLst>
              <a:ext uri="{FF2B5EF4-FFF2-40B4-BE49-F238E27FC236}">
                <a16:creationId xmlns:a16="http://schemas.microsoft.com/office/drawing/2014/main" id="{24CB7D0D-2FB7-6F47-8648-77F8E1D19200}"/>
              </a:ext>
            </a:extLst>
          </p:cNvPr>
          <p:cNvSpPr txBox="1"/>
          <p:nvPr/>
        </p:nvSpPr>
        <p:spPr>
          <a:xfrm>
            <a:off x="12962155" y="4858774"/>
            <a:ext cx="518333" cy="540465"/>
          </a:xfrm>
          <a:prstGeom prst="rect">
            <a:avLst/>
          </a:prstGeom>
        </p:spPr>
        <p:txBody>
          <a:bodyPr vert="horz" wrap="square" lIns="0" tIns="17713" rIns="0" bIns="0" rtlCol="0">
            <a:spAutoFit/>
          </a:bodyPr>
          <a:lstStyle/>
          <a:p>
            <a:pPr marL="15404">
              <a:spcBef>
                <a:spcPts val="138"/>
              </a:spcBef>
            </a:pPr>
            <a:r>
              <a:rPr sz="3396" b="1" spc="24" dirty="0">
                <a:solidFill>
                  <a:srgbClr val="FFFFFF"/>
                </a:solidFill>
                <a:latin typeface="Objective" pitchFamily="2" charset="77"/>
                <a:cs typeface="Arial"/>
              </a:rPr>
              <a:t>1</a:t>
            </a:r>
            <a:r>
              <a:rPr lang="es-MX" sz="3396" b="1" spc="24" dirty="0">
                <a:solidFill>
                  <a:srgbClr val="FFFFFF"/>
                </a:solidFill>
                <a:latin typeface="Objective" pitchFamily="2" charset="77"/>
                <a:cs typeface="Arial"/>
              </a:rPr>
              <a:t>9</a:t>
            </a:r>
            <a:endParaRPr sz="3396" dirty="0">
              <a:latin typeface="Objective" pitchFamily="2" charset="77"/>
              <a:cs typeface="Arial"/>
            </a:endParaRPr>
          </a:p>
        </p:txBody>
      </p:sp>
      <p:pic>
        <p:nvPicPr>
          <p:cNvPr id="15" name="Imagen 14" descr="Interfaz de usuario gráfica, Aplicación&#10;&#10;Descripción generada automáticamente">
            <a:extLst>
              <a:ext uri="{FF2B5EF4-FFF2-40B4-BE49-F238E27FC236}">
                <a16:creationId xmlns:a16="http://schemas.microsoft.com/office/drawing/2014/main" id="{8DF40525-7226-B844-91DF-634478FD1E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43963" y="1106752"/>
            <a:ext cx="5194300" cy="108077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3" name="Grupo 62">
            <a:extLst>
              <a:ext uri="{FF2B5EF4-FFF2-40B4-BE49-F238E27FC236}">
                <a16:creationId xmlns:a16="http://schemas.microsoft.com/office/drawing/2014/main" id="{5BCCD66C-C766-BD3F-7E55-07359D83D477}"/>
              </a:ext>
            </a:extLst>
          </p:cNvPr>
          <p:cNvGrpSpPr/>
          <p:nvPr/>
        </p:nvGrpSpPr>
        <p:grpSpPr>
          <a:xfrm>
            <a:off x="1336837" y="0"/>
            <a:ext cx="23047163" cy="13716000"/>
            <a:chOff x="1336837" y="0"/>
            <a:chExt cx="23047163" cy="13716000"/>
          </a:xfrm>
        </p:grpSpPr>
        <p:pic>
          <p:nvPicPr>
            <p:cNvPr id="64" name="Imagen 63" descr="Icono&#10;&#10;Descripción generada automáticamente">
              <a:extLst>
                <a:ext uri="{FF2B5EF4-FFF2-40B4-BE49-F238E27FC236}">
                  <a16:creationId xmlns:a16="http://schemas.microsoft.com/office/drawing/2014/main" id="{79A81EE7-76A9-DEBC-AC11-F841D7B0AE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65" name="object 2">
              <a:extLst>
                <a:ext uri="{FF2B5EF4-FFF2-40B4-BE49-F238E27FC236}">
                  <a16:creationId xmlns:a16="http://schemas.microsoft.com/office/drawing/2014/main" id="{E01DB556-4061-4746-C2E4-6202A60834BD}"/>
                </a:ext>
              </a:extLst>
            </p:cNvPr>
            <p:cNvGrpSpPr/>
            <p:nvPr/>
          </p:nvGrpSpPr>
          <p:grpSpPr>
            <a:xfrm>
              <a:off x="7086149" y="11651139"/>
              <a:ext cx="5052402" cy="2064861"/>
              <a:chOff x="5842382" y="9611438"/>
              <a:chExt cx="4165600" cy="1702435"/>
            </a:xfrm>
          </p:grpSpPr>
          <p:sp>
            <p:nvSpPr>
              <p:cNvPr id="67" name="object 3">
                <a:extLst>
                  <a:ext uri="{FF2B5EF4-FFF2-40B4-BE49-F238E27FC236}">
                    <a16:creationId xmlns:a16="http://schemas.microsoft.com/office/drawing/2014/main" id="{9EEA9575-A357-9BC5-0F98-45C3D794591D}"/>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68" name="object 4">
                <a:extLst>
                  <a:ext uri="{FF2B5EF4-FFF2-40B4-BE49-F238E27FC236}">
                    <a16:creationId xmlns:a16="http://schemas.microsoft.com/office/drawing/2014/main" id="{694CD43D-F647-A68F-5E53-9C40845379FF}"/>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66" name="object 5">
              <a:extLst>
                <a:ext uri="{FF2B5EF4-FFF2-40B4-BE49-F238E27FC236}">
                  <a16:creationId xmlns:a16="http://schemas.microsoft.com/office/drawing/2014/main" id="{4C064BE0-475B-E8BB-0749-7482956DB19F}"/>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59" name="object 59"/>
          <p:cNvSpPr txBox="1"/>
          <p:nvPr/>
        </p:nvSpPr>
        <p:spPr>
          <a:xfrm>
            <a:off x="1752600" y="5832544"/>
            <a:ext cx="2903766" cy="2050911"/>
          </a:xfrm>
          <a:prstGeom prst="rect">
            <a:avLst/>
          </a:prstGeom>
        </p:spPr>
        <p:txBody>
          <a:bodyPr vert="horz" wrap="square" lIns="0" tIns="14633" rIns="0" bIns="0" rtlCol="0">
            <a:spAutoFit/>
          </a:bodyPr>
          <a:lstStyle/>
          <a:p>
            <a:pPr marL="15404" marR="6162" algn="just">
              <a:lnSpc>
                <a:spcPct val="106300"/>
              </a:lnSpc>
              <a:spcBef>
                <a:spcPts val="115"/>
              </a:spcBef>
            </a:pPr>
            <a:r>
              <a:rPr sz="3154" dirty="0">
                <a:solidFill>
                  <a:srgbClr val="202020"/>
                </a:solidFill>
                <a:latin typeface="Objective" pitchFamily="2" charset="77"/>
                <a:cs typeface="Verdana"/>
              </a:rPr>
              <a:t>Una vez </a:t>
            </a:r>
            <a:r>
              <a:rPr sz="3154" dirty="0" err="1">
                <a:solidFill>
                  <a:srgbClr val="202020"/>
                </a:solidFill>
                <a:latin typeface="Objective" pitchFamily="2" charset="77"/>
                <a:cs typeface="Verdana"/>
              </a:rPr>
              <a:t>realizada</a:t>
            </a:r>
            <a:r>
              <a:rPr sz="3154" dirty="0">
                <a:solidFill>
                  <a:srgbClr val="202020"/>
                </a:solidFill>
                <a:latin typeface="Objective" pitchFamily="2" charset="77"/>
                <a:cs typeface="Verdana"/>
              </a:rPr>
              <a:t> la</a:t>
            </a:r>
            <a:r>
              <a:rPr lang="es-ES" sz="3154" dirty="0">
                <a:solidFill>
                  <a:srgbClr val="202020"/>
                </a:solidFill>
                <a:latin typeface="Objective" pitchFamily="2" charset="77"/>
                <a:cs typeface="Verdana"/>
              </a:rPr>
              <a:t> </a:t>
            </a:r>
            <a:r>
              <a:rPr sz="3154" dirty="0" err="1">
                <a:solidFill>
                  <a:srgbClr val="202020"/>
                </a:solidFill>
                <a:latin typeface="Objective" pitchFamily="2" charset="77"/>
                <a:cs typeface="Verdana"/>
              </a:rPr>
              <a:t>venta</a:t>
            </a:r>
            <a:r>
              <a:rPr sz="3154" dirty="0">
                <a:solidFill>
                  <a:srgbClr val="202020"/>
                </a:solidFill>
                <a:latin typeface="Objective" pitchFamily="2" charset="77"/>
                <a:cs typeface="Verdana"/>
              </a:rPr>
              <a:t>,</a:t>
            </a:r>
            <a:r>
              <a:rPr lang="es-ES" sz="3154" dirty="0">
                <a:solidFill>
                  <a:srgbClr val="202020"/>
                </a:solidFill>
                <a:latin typeface="Objective" pitchFamily="2" charset="77"/>
                <a:cs typeface="Verdana"/>
              </a:rPr>
              <a:t> </a:t>
            </a:r>
            <a:r>
              <a:rPr sz="3154" dirty="0">
                <a:solidFill>
                  <a:srgbClr val="03A9F4"/>
                </a:solidFill>
                <a:latin typeface="Objective" pitchFamily="2" charset="77"/>
                <a:cs typeface="Verdana"/>
              </a:rPr>
              <a:t>se  imprimirá el voucher.</a:t>
            </a:r>
            <a:endParaRPr sz="3154" dirty="0">
              <a:latin typeface="Objective" pitchFamily="2" charset="77"/>
              <a:cs typeface="Verdana"/>
            </a:endParaRPr>
          </a:p>
        </p:txBody>
      </p:sp>
      <p:sp>
        <p:nvSpPr>
          <p:cNvPr id="60" name="object 60"/>
          <p:cNvSpPr/>
          <p:nvPr/>
        </p:nvSpPr>
        <p:spPr>
          <a:xfrm>
            <a:off x="834834" y="5815187"/>
            <a:ext cx="700097" cy="703947"/>
          </a:xfrm>
          <a:custGeom>
            <a:avLst/>
            <a:gdLst/>
            <a:ahLst/>
            <a:cxnLst/>
            <a:rect l="l" t="t" r="r" b="b"/>
            <a:pathLst>
              <a:path w="577214" h="580389">
                <a:moveTo>
                  <a:pt x="288431" y="0"/>
                </a:moveTo>
                <a:lnTo>
                  <a:pt x="241646" y="3795"/>
                </a:lnTo>
                <a:lnTo>
                  <a:pt x="197265" y="14785"/>
                </a:lnTo>
                <a:lnTo>
                  <a:pt x="155881" y="32372"/>
                </a:lnTo>
                <a:lnTo>
                  <a:pt x="118088" y="55958"/>
                </a:lnTo>
                <a:lnTo>
                  <a:pt x="84480" y="84946"/>
                </a:lnTo>
                <a:lnTo>
                  <a:pt x="55651" y="118739"/>
                </a:lnTo>
                <a:lnTo>
                  <a:pt x="32194" y="156741"/>
                </a:lnTo>
                <a:lnTo>
                  <a:pt x="14704" y="198353"/>
                </a:lnTo>
                <a:lnTo>
                  <a:pt x="3775" y="242979"/>
                </a:lnTo>
                <a:lnTo>
                  <a:pt x="0" y="290022"/>
                </a:lnTo>
                <a:lnTo>
                  <a:pt x="3775" y="337065"/>
                </a:lnTo>
                <a:lnTo>
                  <a:pt x="14704" y="381691"/>
                </a:lnTo>
                <a:lnTo>
                  <a:pt x="32194" y="423303"/>
                </a:lnTo>
                <a:lnTo>
                  <a:pt x="55651" y="461305"/>
                </a:lnTo>
                <a:lnTo>
                  <a:pt x="84480" y="495098"/>
                </a:lnTo>
                <a:lnTo>
                  <a:pt x="118088" y="524087"/>
                </a:lnTo>
                <a:lnTo>
                  <a:pt x="155881" y="547673"/>
                </a:lnTo>
                <a:lnTo>
                  <a:pt x="197265" y="565259"/>
                </a:lnTo>
                <a:lnTo>
                  <a:pt x="241646" y="576249"/>
                </a:lnTo>
                <a:lnTo>
                  <a:pt x="288431" y="580045"/>
                </a:lnTo>
                <a:lnTo>
                  <a:pt x="335218" y="576249"/>
                </a:lnTo>
                <a:lnTo>
                  <a:pt x="379601" y="565259"/>
                </a:lnTo>
                <a:lnTo>
                  <a:pt x="420987" y="547673"/>
                </a:lnTo>
                <a:lnTo>
                  <a:pt x="458781" y="524087"/>
                </a:lnTo>
                <a:lnTo>
                  <a:pt x="492390" y="495098"/>
                </a:lnTo>
                <a:lnTo>
                  <a:pt x="521220" y="461305"/>
                </a:lnTo>
                <a:lnTo>
                  <a:pt x="544677" y="423303"/>
                </a:lnTo>
                <a:lnTo>
                  <a:pt x="562167" y="381691"/>
                </a:lnTo>
                <a:lnTo>
                  <a:pt x="573097" y="337065"/>
                </a:lnTo>
                <a:lnTo>
                  <a:pt x="576872" y="290022"/>
                </a:lnTo>
                <a:lnTo>
                  <a:pt x="573097" y="242979"/>
                </a:lnTo>
                <a:lnTo>
                  <a:pt x="562167" y="198353"/>
                </a:lnTo>
                <a:lnTo>
                  <a:pt x="544677" y="156741"/>
                </a:lnTo>
                <a:lnTo>
                  <a:pt x="521220" y="118739"/>
                </a:lnTo>
                <a:lnTo>
                  <a:pt x="492390" y="84946"/>
                </a:lnTo>
                <a:lnTo>
                  <a:pt x="458781" y="55958"/>
                </a:lnTo>
                <a:lnTo>
                  <a:pt x="420987" y="32372"/>
                </a:lnTo>
                <a:lnTo>
                  <a:pt x="379601" y="14785"/>
                </a:lnTo>
                <a:lnTo>
                  <a:pt x="335218" y="3795"/>
                </a:lnTo>
                <a:lnTo>
                  <a:pt x="288431" y="0"/>
                </a:lnTo>
                <a:close/>
              </a:path>
            </a:pathLst>
          </a:custGeom>
          <a:solidFill>
            <a:srgbClr val="03A9F4"/>
          </a:solidFill>
        </p:spPr>
        <p:txBody>
          <a:bodyPr wrap="square" lIns="0" tIns="0" rIns="0" bIns="0" rtlCol="0"/>
          <a:lstStyle/>
          <a:p>
            <a:endParaRPr sz="2183"/>
          </a:p>
        </p:txBody>
      </p:sp>
      <p:sp>
        <p:nvSpPr>
          <p:cNvPr id="62" name="object 61">
            <a:extLst>
              <a:ext uri="{FF2B5EF4-FFF2-40B4-BE49-F238E27FC236}">
                <a16:creationId xmlns:a16="http://schemas.microsoft.com/office/drawing/2014/main" id="{593839E7-D335-07AF-3927-5EF73C5ED570}"/>
              </a:ext>
            </a:extLst>
          </p:cNvPr>
          <p:cNvSpPr txBox="1"/>
          <p:nvPr/>
        </p:nvSpPr>
        <p:spPr>
          <a:xfrm>
            <a:off x="864768" y="5904126"/>
            <a:ext cx="700096" cy="540465"/>
          </a:xfrm>
          <a:prstGeom prst="rect">
            <a:avLst/>
          </a:prstGeom>
        </p:spPr>
        <p:txBody>
          <a:bodyPr vert="horz" wrap="square" lIns="0" tIns="17713" rIns="0" bIns="0" rtlCol="0">
            <a:spAutoFit/>
          </a:bodyPr>
          <a:lstStyle/>
          <a:p>
            <a:pPr marL="15404">
              <a:spcBef>
                <a:spcPts val="138"/>
              </a:spcBef>
            </a:pPr>
            <a:r>
              <a:rPr lang="es-ES" sz="3396" b="1" dirty="0">
                <a:solidFill>
                  <a:srgbClr val="FFFFFF"/>
                </a:solidFill>
                <a:latin typeface="Objective" pitchFamily="2" charset="77"/>
                <a:cs typeface="Arial"/>
              </a:rPr>
              <a:t>20</a:t>
            </a:r>
            <a:endParaRPr sz="3396" dirty="0">
              <a:latin typeface="Objective" pitchFamily="2" charset="77"/>
              <a:cs typeface="Arial"/>
            </a:endParaRPr>
          </a:p>
        </p:txBody>
      </p:sp>
      <p:pic>
        <p:nvPicPr>
          <p:cNvPr id="70" name="Imagen 69" descr="Interfaz de usuario gráfica, Aplicación&#10;&#10;Descripción generada automáticamente">
            <a:extLst>
              <a:ext uri="{FF2B5EF4-FFF2-40B4-BE49-F238E27FC236}">
                <a16:creationId xmlns:a16="http://schemas.microsoft.com/office/drawing/2014/main" id="{7C77B33C-F098-EC98-E295-8A065387E9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3845" y="1451265"/>
            <a:ext cx="5194300" cy="10807700"/>
          </a:xfrm>
          <a:prstGeom prst="rect">
            <a:avLst/>
          </a:prstGeom>
        </p:spPr>
      </p:pic>
      <p:sp>
        <p:nvSpPr>
          <p:cNvPr id="13" name="object 3">
            <a:extLst>
              <a:ext uri="{FF2B5EF4-FFF2-40B4-BE49-F238E27FC236}">
                <a16:creationId xmlns:a16="http://schemas.microsoft.com/office/drawing/2014/main" id="{F3B3F697-2693-774F-951E-7BE1C1A0C1A4}"/>
              </a:ext>
            </a:extLst>
          </p:cNvPr>
          <p:cNvSpPr txBox="1"/>
          <p:nvPr/>
        </p:nvSpPr>
        <p:spPr>
          <a:xfrm>
            <a:off x="12599301" y="5973219"/>
            <a:ext cx="3855515" cy="2044082"/>
          </a:xfrm>
          <a:prstGeom prst="rect">
            <a:avLst/>
          </a:prstGeom>
        </p:spPr>
        <p:txBody>
          <a:bodyPr vert="horz" wrap="square" lIns="0" tIns="11553" rIns="0" bIns="0" rtlCol="0">
            <a:spAutoFit/>
          </a:bodyPr>
          <a:lstStyle/>
          <a:p>
            <a:pPr marL="15404" marR="6162" algn="just">
              <a:lnSpc>
                <a:spcPts val="4015"/>
              </a:lnSpc>
              <a:spcBef>
                <a:spcPts val="91"/>
              </a:spcBef>
            </a:pPr>
            <a:r>
              <a:rPr sz="3214" dirty="0">
                <a:solidFill>
                  <a:srgbClr val="202020"/>
                </a:solidFill>
                <a:latin typeface="Objective" pitchFamily="2" charset="77"/>
                <a:cs typeface="Verdana"/>
              </a:rPr>
              <a:t>Aparecerá la imagen de la confirmación  del pago y el detalle de la marca de la  tarjeta.</a:t>
            </a:r>
            <a:endParaRPr sz="3214" dirty="0">
              <a:latin typeface="Objective" pitchFamily="2" charset="77"/>
              <a:cs typeface="Verdana"/>
            </a:endParaRPr>
          </a:p>
        </p:txBody>
      </p:sp>
      <p:sp>
        <p:nvSpPr>
          <p:cNvPr id="14" name="object 15">
            <a:extLst>
              <a:ext uri="{FF2B5EF4-FFF2-40B4-BE49-F238E27FC236}">
                <a16:creationId xmlns:a16="http://schemas.microsoft.com/office/drawing/2014/main" id="{C85217EB-1DAB-7747-8AA2-EB9816E51CCB}"/>
              </a:ext>
            </a:extLst>
          </p:cNvPr>
          <p:cNvSpPr/>
          <p:nvPr/>
        </p:nvSpPr>
        <p:spPr>
          <a:xfrm>
            <a:off x="11626733" y="5904126"/>
            <a:ext cx="700097" cy="705488"/>
          </a:xfrm>
          <a:custGeom>
            <a:avLst/>
            <a:gdLst/>
            <a:ahLst/>
            <a:cxnLst/>
            <a:rect l="l" t="t" r="r" b="b"/>
            <a:pathLst>
              <a:path w="577214" h="581660">
                <a:moveTo>
                  <a:pt x="288431" y="0"/>
                </a:moveTo>
                <a:lnTo>
                  <a:pt x="241646" y="3806"/>
                </a:lnTo>
                <a:lnTo>
                  <a:pt x="197265" y="14826"/>
                </a:lnTo>
                <a:lnTo>
                  <a:pt x="155881" y="32460"/>
                </a:lnTo>
                <a:lnTo>
                  <a:pt x="118088" y="56111"/>
                </a:lnTo>
                <a:lnTo>
                  <a:pt x="84480" y="85179"/>
                </a:lnTo>
                <a:lnTo>
                  <a:pt x="55651" y="119065"/>
                </a:lnTo>
                <a:lnTo>
                  <a:pt x="32194" y="157171"/>
                </a:lnTo>
                <a:lnTo>
                  <a:pt x="14704" y="198897"/>
                </a:lnTo>
                <a:lnTo>
                  <a:pt x="3775" y="243646"/>
                </a:lnTo>
                <a:lnTo>
                  <a:pt x="0" y="290818"/>
                </a:lnTo>
                <a:lnTo>
                  <a:pt x="3775" y="337990"/>
                </a:lnTo>
                <a:lnTo>
                  <a:pt x="14704" y="382738"/>
                </a:lnTo>
                <a:lnTo>
                  <a:pt x="32194" y="424465"/>
                </a:lnTo>
                <a:lnTo>
                  <a:pt x="55651" y="462571"/>
                </a:lnTo>
                <a:lnTo>
                  <a:pt x="84480" y="496457"/>
                </a:lnTo>
                <a:lnTo>
                  <a:pt x="118088" y="525525"/>
                </a:lnTo>
                <a:lnTo>
                  <a:pt x="155881" y="549175"/>
                </a:lnTo>
                <a:lnTo>
                  <a:pt x="197265" y="566810"/>
                </a:lnTo>
                <a:lnTo>
                  <a:pt x="241646" y="577830"/>
                </a:lnTo>
                <a:lnTo>
                  <a:pt x="288431" y="581636"/>
                </a:lnTo>
                <a:lnTo>
                  <a:pt x="335218" y="577830"/>
                </a:lnTo>
                <a:lnTo>
                  <a:pt x="379601" y="566810"/>
                </a:lnTo>
                <a:lnTo>
                  <a:pt x="420987" y="549175"/>
                </a:lnTo>
                <a:lnTo>
                  <a:pt x="458781" y="525525"/>
                </a:lnTo>
                <a:lnTo>
                  <a:pt x="492390" y="496457"/>
                </a:lnTo>
                <a:lnTo>
                  <a:pt x="521220" y="462571"/>
                </a:lnTo>
                <a:lnTo>
                  <a:pt x="544677" y="424465"/>
                </a:lnTo>
                <a:lnTo>
                  <a:pt x="562167" y="382738"/>
                </a:lnTo>
                <a:lnTo>
                  <a:pt x="573097" y="337990"/>
                </a:lnTo>
                <a:lnTo>
                  <a:pt x="576872" y="290818"/>
                </a:lnTo>
                <a:lnTo>
                  <a:pt x="573097" y="243646"/>
                </a:lnTo>
                <a:lnTo>
                  <a:pt x="562167" y="198897"/>
                </a:lnTo>
                <a:lnTo>
                  <a:pt x="544677" y="157171"/>
                </a:lnTo>
                <a:lnTo>
                  <a:pt x="521220" y="119065"/>
                </a:lnTo>
                <a:lnTo>
                  <a:pt x="492390" y="85179"/>
                </a:lnTo>
                <a:lnTo>
                  <a:pt x="458781" y="56111"/>
                </a:lnTo>
                <a:lnTo>
                  <a:pt x="420987" y="32460"/>
                </a:lnTo>
                <a:lnTo>
                  <a:pt x="379601" y="14826"/>
                </a:lnTo>
                <a:lnTo>
                  <a:pt x="335218" y="3806"/>
                </a:lnTo>
                <a:lnTo>
                  <a:pt x="288431" y="0"/>
                </a:lnTo>
                <a:close/>
              </a:path>
            </a:pathLst>
          </a:custGeom>
          <a:solidFill>
            <a:srgbClr val="03A9F4"/>
          </a:solidFill>
        </p:spPr>
        <p:txBody>
          <a:bodyPr wrap="square" lIns="0" tIns="0" rIns="0" bIns="0" rtlCol="0"/>
          <a:lstStyle/>
          <a:p>
            <a:endParaRPr sz="2183"/>
          </a:p>
        </p:txBody>
      </p:sp>
      <p:sp>
        <p:nvSpPr>
          <p:cNvPr id="15" name="object 16">
            <a:extLst>
              <a:ext uri="{FF2B5EF4-FFF2-40B4-BE49-F238E27FC236}">
                <a16:creationId xmlns:a16="http://schemas.microsoft.com/office/drawing/2014/main" id="{76524669-6270-F845-A07B-3106F0B9A75E}"/>
              </a:ext>
            </a:extLst>
          </p:cNvPr>
          <p:cNvSpPr txBox="1"/>
          <p:nvPr/>
        </p:nvSpPr>
        <p:spPr>
          <a:xfrm>
            <a:off x="11717278" y="5989801"/>
            <a:ext cx="518333" cy="542022"/>
          </a:xfrm>
          <a:prstGeom prst="rect">
            <a:avLst/>
          </a:prstGeom>
        </p:spPr>
        <p:txBody>
          <a:bodyPr vert="horz" wrap="square" lIns="0" tIns="19255" rIns="0" bIns="0" rtlCol="0">
            <a:spAutoFit/>
          </a:bodyPr>
          <a:lstStyle/>
          <a:p>
            <a:pPr marL="15404">
              <a:spcBef>
                <a:spcPts val="152"/>
              </a:spcBef>
            </a:pPr>
            <a:r>
              <a:rPr lang="es-MX" sz="3396" b="1" spc="24" dirty="0">
                <a:solidFill>
                  <a:srgbClr val="FFFFFF"/>
                </a:solidFill>
                <a:latin typeface="Objective" pitchFamily="2" charset="77"/>
                <a:cs typeface="Arial"/>
              </a:rPr>
              <a:t>21</a:t>
            </a:r>
            <a:endParaRPr sz="3396" dirty="0">
              <a:latin typeface="Objective" pitchFamily="2" charset="77"/>
              <a:cs typeface="Arial"/>
            </a:endParaRPr>
          </a:p>
        </p:txBody>
      </p:sp>
      <p:pic>
        <p:nvPicPr>
          <p:cNvPr id="16" name="Imagen 15" descr="Interfaz de usuario gráfica, Aplicación&#10;&#10;Descripción generada automáticamente">
            <a:extLst>
              <a:ext uri="{FF2B5EF4-FFF2-40B4-BE49-F238E27FC236}">
                <a16:creationId xmlns:a16="http://schemas.microsoft.com/office/drawing/2014/main" id="{45164FE4-53F2-6946-BCAD-1ED806D0A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92600" y="1454150"/>
            <a:ext cx="5194300" cy="10807700"/>
          </a:xfrm>
          <a:prstGeom prst="rect">
            <a:avLst/>
          </a:prstGeom>
        </p:spPr>
      </p:pic>
      <p:sp>
        <p:nvSpPr>
          <p:cNvPr id="17" name="Rectángulo 16">
            <a:extLst>
              <a:ext uri="{FF2B5EF4-FFF2-40B4-BE49-F238E27FC236}">
                <a16:creationId xmlns:a16="http://schemas.microsoft.com/office/drawing/2014/main" id="{4D9E0CAF-CA19-3043-8B0A-A006BB2D8E04}"/>
              </a:ext>
            </a:extLst>
          </p:cNvPr>
          <p:cNvSpPr/>
          <p:nvPr/>
        </p:nvSpPr>
        <p:spPr>
          <a:xfrm>
            <a:off x="17258361" y="9144000"/>
            <a:ext cx="4572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CB841EE-FA59-DB86-426A-79AC1C7005B0}"/>
              </a:ext>
            </a:extLst>
          </p:cNvPr>
          <p:cNvGrpSpPr/>
          <p:nvPr/>
        </p:nvGrpSpPr>
        <p:grpSpPr>
          <a:xfrm>
            <a:off x="1336837" y="0"/>
            <a:ext cx="23047163" cy="13716000"/>
            <a:chOff x="1336837" y="0"/>
            <a:chExt cx="23047163" cy="13716000"/>
          </a:xfrm>
        </p:grpSpPr>
        <p:pic>
          <p:nvPicPr>
            <p:cNvPr id="3" name="Imagen 2" descr="Icono&#10;&#10;Descripción generada automáticamente">
              <a:extLst>
                <a:ext uri="{FF2B5EF4-FFF2-40B4-BE49-F238E27FC236}">
                  <a16:creationId xmlns:a16="http://schemas.microsoft.com/office/drawing/2014/main" id="{80625C1E-49F4-1B5D-565A-639787BF76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4" name="object 2">
              <a:extLst>
                <a:ext uri="{FF2B5EF4-FFF2-40B4-BE49-F238E27FC236}">
                  <a16:creationId xmlns:a16="http://schemas.microsoft.com/office/drawing/2014/main" id="{D1F99092-D8CD-2466-55E3-6FE301BA9678}"/>
                </a:ext>
              </a:extLst>
            </p:cNvPr>
            <p:cNvGrpSpPr/>
            <p:nvPr/>
          </p:nvGrpSpPr>
          <p:grpSpPr>
            <a:xfrm>
              <a:off x="7086149" y="11651139"/>
              <a:ext cx="5052402" cy="2064861"/>
              <a:chOff x="5842382" y="9611438"/>
              <a:chExt cx="4165600" cy="1702435"/>
            </a:xfrm>
          </p:grpSpPr>
          <p:sp>
            <p:nvSpPr>
              <p:cNvPr id="6" name="object 3">
                <a:extLst>
                  <a:ext uri="{FF2B5EF4-FFF2-40B4-BE49-F238E27FC236}">
                    <a16:creationId xmlns:a16="http://schemas.microsoft.com/office/drawing/2014/main" id="{B521B4C8-C344-DFC6-DCD4-F34D32573615}"/>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7" name="object 4">
                <a:extLst>
                  <a:ext uri="{FF2B5EF4-FFF2-40B4-BE49-F238E27FC236}">
                    <a16:creationId xmlns:a16="http://schemas.microsoft.com/office/drawing/2014/main" id="{44221B17-AC14-BB96-97C0-D9D1D85B2447}"/>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5" name="object 5">
              <a:extLst>
                <a:ext uri="{FF2B5EF4-FFF2-40B4-BE49-F238E27FC236}">
                  <a16:creationId xmlns:a16="http://schemas.microsoft.com/office/drawing/2014/main" id="{0D84DA70-2D42-F14E-77A7-F7D53279D588}"/>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8" name="object 2">
            <a:extLst>
              <a:ext uri="{FF2B5EF4-FFF2-40B4-BE49-F238E27FC236}">
                <a16:creationId xmlns:a16="http://schemas.microsoft.com/office/drawing/2014/main" id="{B63350B9-0699-4369-10CF-9B0B81D94B5F}"/>
              </a:ext>
            </a:extLst>
          </p:cNvPr>
          <p:cNvSpPr txBox="1">
            <a:spLocks/>
          </p:cNvSpPr>
          <p:nvPr/>
        </p:nvSpPr>
        <p:spPr>
          <a:xfrm>
            <a:off x="2322856" y="3678877"/>
            <a:ext cx="9869144" cy="1506267"/>
          </a:xfrm>
          <a:prstGeom prst="rect">
            <a:avLst/>
          </a:prstGeom>
        </p:spPr>
        <p:txBody>
          <a:bodyPr vert="horz" wrap="square" lIns="0" tIns="43900" rIns="0" bIns="0" rtlCol="0">
            <a:spAutoFit/>
          </a:bodyPr>
          <a:lstStyle>
            <a:lvl1pPr>
              <a:defRPr>
                <a:latin typeface="+mj-lt"/>
                <a:ea typeface="+mj-ea"/>
                <a:cs typeface="+mj-cs"/>
              </a:defRPr>
            </a:lvl1pPr>
          </a:lstStyle>
          <a:p>
            <a:pPr marL="15404" marR="6162">
              <a:lnSpc>
                <a:spcPts val="5713"/>
              </a:lnSpc>
              <a:spcBef>
                <a:spcPts val="346"/>
              </a:spcBef>
            </a:pPr>
            <a:r>
              <a:rPr lang="es-PE" sz="4852" b="1" kern="0" dirty="0">
                <a:solidFill>
                  <a:srgbClr val="000000"/>
                </a:solidFill>
                <a:latin typeface="Objective" pitchFamily="2" charset="77"/>
                <a:cs typeface="Arial"/>
              </a:rPr>
              <a:t>¿Cómo cambio de mesas para </a:t>
            </a:r>
            <a:r>
              <a:rPr lang="es-PE" sz="4852" b="1" kern="0" dirty="0">
                <a:solidFill>
                  <a:srgbClr val="03A9F4"/>
                </a:solidFill>
                <a:latin typeface="Objective" pitchFamily="2" charset="77"/>
                <a:cs typeface="Arial"/>
              </a:rPr>
              <a:t>registrar pedidos?</a:t>
            </a:r>
            <a:endParaRPr lang="es-PE" sz="4852" kern="0" dirty="0">
              <a:solidFill>
                <a:sysClr val="windowText" lastClr="000000"/>
              </a:solidFill>
              <a:latin typeface="Objective" pitchFamily="2" charset="77"/>
              <a:cs typeface="Arial"/>
            </a:endParaRPr>
          </a:p>
        </p:txBody>
      </p:sp>
      <p:sp>
        <p:nvSpPr>
          <p:cNvPr id="9" name="object 79">
            <a:extLst>
              <a:ext uri="{FF2B5EF4-FFF2-40B4-BE49-F238E27FC236}">
                <a16:creationId xmlns:a16="http://schemas.microsoft.com/office/drawing/2014/main" id="{AFEF6B54-64B2-4E2C-9324-0CE6431EBD1B}"/>
              </a:ext>
            </a:extLst>
          </p:cNvPr>
          <p:cNvSpPr txBox="1"/>
          <p:nvPr/>
        </p:nvSpPr>
        <p:spPr>
          <a:xfrm>
            <a:off x="3263037" y="8382000"/>
            <a:ext cx="7938362" cy="1025269"/>
          </a:xfrm>
          <a:prstGeom prst="rect">
            <a:avLst/>
          </a:prstGeom>
        </p:spPr>
        <p:txBody>
          <a:bodyPr vert="horz" wrap="square" lIns="0" tIns="10783" rIns="0" bIns="0" rtlCol="0">
            <a:spAutoFit/>
          </a:bodyPr>
          <a:lstStyle/>
          <a:p>
            <a:pPr marL="15404" marR="6162">
              <a:lnSpc>
                <a:spcPts val="4015"/>
              </a:lnSpc>
              <a:spcBef>
                <a:spcPts val="85"/>
              </a:spcBef>
            </a:pPr>
            <a:r>
              <a:rPr lang="es-ES" sz="3214" dirty="0">
                <a:solidFill>
                  <a:srgbClr val="202020"/>
                </a:solidFill>
                <a:latin typeface="Objective" pitchFamily="2" charset="77"/>
                <a:cs typeface="Verdana"/>
              </a:rPr>
              <a:t>Dar clic en la flecha atrás en la parte superior izquierda</a:t>
            </a:r>
            <a:endParaRPr sz="3214" dirty="0">
              <a:latin typeface="Objective" pitchFamily="2" charset="77"/>
              <a:cs typeface="Verdana"/>
            </a:endParaRPr>
          </a:p>
        </p:txBody>
      </p:sp>
      <p:sp>
        <p:nvSpPr>
          <p:cNvPr id="10" name="object 80">
            <a:extLst>
              <a:ext uri="{FF2B5EF4-FFF2-40B4-BE49-F238E27FC236}">
                <a16:creationId xmlns:a16="http://schemas.microsoft.com/office/drawing/2014/main" id="{62F57909-1D5A-A58B-B4B8-8FC2B5AF73FC}"/>
              </a:ext>
            </a:extLst>
          </p:cNvPr>
          <p:cNvSpPr txBox="1"/>
          <p:nvPr/>
        </p:nvSpPr>
        <p:spPr>
          <a:xfrm>
            <a:off x="3263037" y="9913849"/>
            <a:ext cx="7707993" cy="512308"/>
          </a:xfrm>
          <a:prstGeom prst="rect">
            <a:avLst/>
          </a:prstGeom>
        </p:spPr>
        <p:txBody>
          <a:bodyPr vert="horz" wrap="square" lIns="0" tIns="10783" rIns="0" bIns="0" rtlCol="0">
            <a:spAutoFit/>
          </a:bodyPr>
          <a:lstStyle/>
          <a:p>
            <a:pPr marL="15404" marR="6162">
              <a:lnSpc>
                <a:spcPts val="4015"/>
              </a:lnSpc>
              <a:spcBef>
                <a:spcPts val="85"/>
              </a:spcBef>
            </a:pPr>
            <a:r>
              <a:rPr lang="es-ES" sz="3214" dirty="0">
                <a:solidFill>
                  <a:srgbClr val="202020"/>
                </a:solidFill>
                <a:latin typeface="Objective" pitchFamily="2" charset="77"/>
                <a:cs typeface="Verdana"/>
              </a:rPr>
              <a:t>Dar clic en el botón atrás del POS</a:t>
            </a:r>
            <a:endParaRPr sz="3214" dirty="0">
              <a:latin typeface="Objective" pitchFamily="2" charset="77"/>
              <a:cs typeface="Verdana"/>
            </a:endParaRPr>
          </a:p>
        </p:txBody>
      </p:sp>
      <p:sp>
        <p:nvSpPr>
          <p:cNvPr id="11" name="object 81">
            <a:extLst>
              <a:ext uri="{FF2B5EF4-FFF2-40B4-BE49-F238E27FC236}">
                <a16:creationId xmlns:a16="http://schemas.microsoft.com/office/drawing/2014/main" id="{A2757779-32C2-4AD9-5053-86AEA6C68E17}"/>
              </a:ext>
            </a:extLst>
          </p:cNvPr>
          <p:cNvSpPr/>
          <p:nvPr/>
        </p:nvSpPr>
        <p:spPr>
          <a:xfrm>
            <a:off x="2322550" y="8268586"/>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2" name="object 82">
            <a:extLst>
              <a:ext uri="{FF2B5EF4-FFF2-40B4-BE49-F238E27FC236}">
                <a16:creationId xmlns:a16="http://schemas.microsoft.com/office/drawing/2014/main" id="{628CAB5A-D09D-3187-D631-72E4DE6F4E15}"/>
              </a:ext>
            </a:extLst>
          </p:cNvPr>
          <p:cNvSpPr txBox="1"/>
          <p:nvPr/>
        </p:nvSpPr>
        <p:spPr>
          <a:xfrm>
            <a:off x="2539164" y="8324302"/>
            <a:ext cx="234906" cy="549891"/>
          </a:xfrm>
          <a:prstGeom prst="rect">
            <a:avLst/>
          </a:prstGeom>
        </p:spPr>
        <p:txBody>
          <a:bodyPr vert="horz" wrap="square" lIns="0" tIns="17713" rIns="0" bIns="0" rtlCol="0">
            <a:spAutoFit/>
          </a:bodyPr>
          <a:lstStyle/>
          <a:p>
            <a:pPr marL="15404">
              <a:spcBef>
                <a:spcPts val="138"/>
              </a:spcBef>
            </a:pPr>
            <a:r>
              <a:rPr sz="3457" b="1" spc="-321" dirty="0">
                <a:solidFill>
                  <a:srgbClr val="FFFFFF"/>
                </a:solidFill>
                <a:latin typeface="Objective" pitchFamily="2" charset="77"/>
                <a:cs typeface="Arial"/>
              </a:rPr>
              <a:t>1</a:t>
            </a:r>
            <a:endParaRPr sz="3457" dirty="0">
              <a:latin typeface="Objective" pitchFamily="2" charset="77"/>
              <a:cs typeface="Arial"/>
            </a:endParaRPr>
          </a:p>
        </p:txBody>
      </p:sp>
      <p:sp>
        <p:nvSpPr>
          <p:cNvPr id="13" name="object 83">
            <a:extLst>
              <a:ext uri="{FF2B5EF4-FFF2-40B4-BE49-F238E27FC236}">
                <a16:creationId xmlns:a16="http://schemas.microsoft.com/office/drawing/2014/main" id="{3DC7C69F-CBE9-4715-1AE3-B20696DF4C78}"/>
              </a:ext>
            </a:extLst>
          </p:cNvPr>
          <p:cNvSpPr/>
          <p:nvPr/>
        </p:nvSpPr>
        <p:spPr>
          <a:xfrm>
            <a:off x="2322550" y="9809756"/>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4" name="object 84">
            <a:extLst>
              <a:ext uri="{FF2B5EF4-FFF2-40B4-BE49-F238E27FC236}">
                <a16:creationId xmlns:a16="http://schemas.microsoft.com/office/drawing/2014/main" id="{86AE3725-A48B-D4BB-0B37-305927CD0B48}"/>
              </a:ext>
            </a:extLst>
          </p:cNvPr>
          <p:cNvSpPr txBox="1"/>
          <p:nvPr/>
        </p:nvSpPr>
        <p:spPr>
          <a:xfrm>
            <a:off x="2503591" y="9865473"/>
            <a:ext cx="321166" cy="549891"/>
          </a:xfrm>
          <a:prstGeom prst="rect">
            <a:avLst/>
          </a:prstGeom>
        </p:spPr>
        <p:txBody>
          <a:bodyPr vert="horz" wrap="square" lIns="0" tIns="17713" rIns="0" bIns="0" rtlCol="0">
            <a:spAutoFit/>
          </a:bodyPr>
          <a:lstStyle/>
          <a:p>
            <a:pPr marL="15404">
              <a:spcBef>
                <a:spcPts val="138"/>
              </a:spcBef>
            </a:pPr>
            <a:r>
              <a:rPr sz="3457" b="1" spc="358" dirty="0">
                <a:solidFill>
                  <a:srgbClr val="FFFFFF"/>
                </a:solidFill>
                <a:latin typeface="Objective" pitchFamily="2" charset="77"/>
                <a:cs typeface="Arial"/>
              </a:rPr>
              <a:t>2</a:t>
            </a:r>
            <a:endParaRPr sz="3457" dirty="0">
              <a:latin typeface="Objective" pitchFamily="2" charset="77"/>
              <a:cs typeface="Arial"/>
            </a:endParaRPr>
          </a:p>
        </p:txBody>
      </p:sp>
      <p:sp>
        <p:nvSpPr>
          <p:cNvPr id="16" name="Rectángulo 15">
            <a:extLst>
              <a:ext uri="{FF2B5EF4-FFF2-40B4-BE49-F238E27FC236}">
                <a16:creationId xmlns:a16="http://schemas.microsoft.com/office/drawing/2014/main" id="{EB6FDC45-1209-1E3A-E712-90236FD06DF0}"/>
              </a:ext>
            </a:extLst>
          </p:cNvPr>
          <p:cNvSpPr/>
          <p:nvPr/>
        </p:nvSpPr>
        <p:spPr>
          <a:xfrm>
            <a:off x="19354800" y="9677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object 7">
            <a:extLst>
              <a:ext uri="{FF2B5EF4-FFF2-40B4-BE49-F238E27FC236}">
                <a16:creationId xmlns:a16="http://schemas.microsoft.com/office/drawing/2014/main" id="{A4C2941D-E668-2235-1845-9DA9E99FB7AF}"/>
              </a:ext>
            </a:extLst>
          </p:cNvPr>
          <p:cNvSpPr txBox="1"/>
          <p:nvPr/>
        </p:nvSpPr>
        <p:spPr>
          <a:xfrm>
            <a:off x="2477578" y="5559561"/>
            <a:ext cx="8723821" cy="1983768"/>
          </a:xfrm>
          <a:prstGeom prst="rect">
            <a:avLst/>
          </a:prstGeom>
        </p:spPr>
        <p:txBody>
          <a:bodyPr vert="horz" wrap="square" lIns="0" tIns="13863" rIns="0" bIns="0" rtlCol="0">
            <a:spAutoFit/>
          </a:bodyPr>
          <a:lstStyle/>
          <a:p>
            <a:pPr algn="just" fontAlgn="base"/>
            <a:r>
              <a:rPr lang="es-ES" sz="3200" dirty="0">
                <a:latin typeface="Objective" pitchFamily="2" charset="77"/>
              </a:rPr>
              <a:t>En caso se registre un pedido en una mesa, pero se quiera hacer un registro en otra mesa se puede regresar con 2 opciones:</a:t>
            </a:r>
            <a:r>
              <a:rPr lang="en-US" sz="3200" dirty="0">
                <a:latin typeface="Objective" pitchFamily="2" charset="77"/>
              </a:rPr>
              <a:t>​</a:t>
            </a:r>
            <a:endParaRPr lang="en-US" sz="3200" b="0" i="0" dirty="0">
              <a:effectLst/>
              <a:latin typeface="Objective" pitchFamily="2" charset="77"/>
            </a:endParaRPr>
          </a:p>
        </p:txBody>
      </p:sp>
      <p:pic>
        <p:nvPicPr>
          <p:cNvPr id="19" name="Imagen 18" descr="Interfaz de usuario gráfica, Aplicación&#10;&#10;Descripción generada automáticamente">
            <a:extLst>
              <a:ext uri="{FF2B5EF4-FFF2-40B4-BE49-F238E27FC236}">
                <a16:creationId xmlns:a16="http://schemas.microsoft.com/office/drawing/2014/main" id="{A1E006F0-2931-E17F-D112-79701E735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7639" y="1911350"/>
            <a:ext cx="5124107" cy="10661650"/>
          </a:xfrm>
          <a:prstGeom prst="rect">
            <a:avLst/>
          </a:prstGeom>
        </p:spPr>
      </p:pic>
      <p:sp>
        <p:nvSpPr>
          <p:cNvPr id="20" name="Rectángulo 19">
            <a:extLst>
              <a:ext uri="{FF2B5EF4-FFF2-40B4-BE49-F238E27FC236}">
                <a16:creationId xmlns:a16="http://schemas.microsoft.com/office/drawing/2014/main" id="{1F078771-FD4A-2B5A-14B0-C9E652D3826E}"/>
              </a:ext>
            </a:extLst>
          </p:cNvPr>
          <p:cNvSpPr/>
          <p:nvPr/>
        </p:nvSpPr>
        <p:spPr>
          <a:xfrm>
            <a:off x="16154400" y="5559561"/>
            <a:ext cx="533400" cy="4602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Rectángulo 21">
            <a:extLst>
              <a:ext uri="{FF2B5EF4-FFF2-40B4-BE49-F238E27FC236}">
                <a16:creationId xmlns:a16="http://schemas.microsoft.com/office/drawing/2014/main" id="{746DAE9C-B5E9-9A3A-DFE0-2D459B0BAE47}"/>
              </a:ext>
            </a:extLst>
          </p:cNvPr>
          <p:cNvSpPr/>
          <p:nvPr/>
        </p:nvSpPr>
        <p:spPr>
          <a:xfrm>
            <a:off x="24770066" y="11426803"/>
            <a:ext cx="762000" cy="4602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997756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5" name="Grupo 84">
            <a:extLst>
              <a:ext uri="{FF2B5EF4-FFF2-40B4-BE49-F238E27FC236}">
                <a16:creationId xmlns:a16="http://schemas.microsoft.com/office/drawing/2014/main" id="{0A88391C-9DF4-DDEF-744A-B05314B34392}"/>
              </a:ext>
            </a:extLst>
          </p:cNvPr>
          <p:cNvGrpSpPr/>
          <p:nvPr/>
        </p:nvGrpSpPr>
        <p:grpSpPr>
          <a:xfrm>
            <a:off x="1336837" y="0"/>
            <a:ext cx="23047163" cy="13716000"/>
            <a:chOff x="1336837" y="0"/>
            <a:chExt cx="23047163" cy="13716000"/>
          </a:xfrm>
        </p:grpSpPr>
        <p:pic>
          <p:nvPicPr>
            <p:cNvPr id="86" name="Imagen 85" descr="Icono&#10;&#10;Descripción generada automáticamente">
              <a:extLst>
                <a:ext uri="{FF2B5EF4-FFF2-40B4-BE49-F238E27FC236}">
                  <a16:creationId xmlns:a16="http://schemas.microsoft.com/office/drawing/2014/main" id="{7FF99621-9051-0AD7-9973-8A640A4299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87" name="object 2">
              <a:extLst>
                <a:ext uri="{FF2B5EF4-FFF2-40B4-BE49-F238E27FC236}">
                  <a16:creationId xmlns:a16="http://schemas.microsoft.com/office/drawing/2014/main" id="{ED652E06-594A-2AE5-6B82-1AFCE55CA27C}"/>
                </a:ext>
              </a:extLst>
            </p:cNvPr>
            <p:cNvGrpSpPr/>
            <p:nvPr/>
          </p:nvGrpSpPr>
          <p:grpSpPr>
            <a:xfrm>
              <a:off x="7086149" y="11651139"/>
              <a:ext cx="5052402" cy="2064861"/>
              <a:chOff x="5842382" y="9611438"/>
              <a:chExt cx="4165600" cy="1702435"/>
            </a:xfrm>
          </p:grpSpPr>
          <p:sp>
            <p:nvSpPr>
              <p:cNvPr id="89" name="object 3">
                <a:extLst>
                  <a:ext uri="{FF2B5EF4-FFF2-40B4-BE49-F238E27FC236}">
                    <a16:creationId xmlns:a16="http://schemas.microsoft.com/office/drawing/2014/main" id="{E3D61CBF-8295-9767-7A3C-89580D9921CF}"/>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90" name="object 4">
                <a:extLst>
                  <a:ext uri="{FF2B5EF4-FFF2-40B4-BE49-F238E27FC236}">
                    <a16:creationId xmlns:a16="http://schemas.microsoft.com/office/drawing/2014/main" id="{2C23E136-4825-096F-5910-6143F73FFBF1}"/>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88" name="object 5">
              <a:extLst>
                <a:ext uri="{FF2B5EF4-FFF2-40B4-BE49-F238E27FC236}">
                  <a16:creationId xmlns:a16="http://schemas.microsoft.com/office/drawing/2014/main" id="{89F5D54F-B9BB-92BA-4E5E-7C1497DF7B3B}"/>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txBox="1">
            <a:spLocks noGrp="1"/>
          </p:cNvSpPr>
          <p:nvPr>
            <p:ph type="title"/>
          </p:nvPr>
        </p:nvSpPr>
        <p:spPr>
          <a:xfrm>
            <a:off x="2322856" y="3581400"/>
            <a:ext cx="9259543" cy="1506267"/>
          </a:xfrm>
          <a:prstGeom prst="rect">
            <a:avLst/>
          </a:prstGeom>
        </p:spPr>
        <p:txBody>
          <a:bodyPr vert="horz" wrap="square" lIns="0" tIns="43900" rIns="0" bIns="0" rtlCol="0">
            <a:spAutoFit/>
          </a:bodyPr>
          <a:lstStyle/>
          <a:p>
            <a:pPr marL="15404" marR="6162">
              <a:lnSpc>
                <a:spcPts val="5713"/>
              </a:lnSpc>
              <a:spcBef>
                <a:spcPts val="346"/>
              </a:spcBef>
            </a:pPr>
            <a:r>
              <a:rPr sz="4852" b="1" dirty="0">
                <a:solidFill>
                  <a:srgbClr val="000000"/>
                </a:solidFill>
                <a:latin typeface="Objective" pitchFamily="2" charset="77"/>
                <a:cs typeface="Arial"/>
              </a:rPr>
              <a:t>¿Cómo anulo un pago desde  </a:t>
            </a:r>
            <a:r>
              <a:rPr sz="4852" b="1" dirty="0">
                <a:solidFill>
                  <a:srgbClr val="03A9F4"/>
                </a:solidFill>
                <a:latin typeface="Objective" pitchFamily="2" charset="77"/>
                <a:cs typeface="Arial"/>
              </a:rPr>
              <a:t>App de Meseros?</a:t>
            </a:r>
            <a:endParaRPr sz="4852" dirty="0">
              <a:latin typeface="Objective" pitchFamily="2" charset="77"/>
              <a:cs typeface="Arial"/>
            </a:endParaRPr>
          </a:p>
        </p:txBody>
      </p:sp>
      <p:sp>
        <p:nvSpPr>
          <p:cNvPr id="79" name="object 79"/>
          <p:cNvSpPr txBox="1"/>
          <p:nvPr/>
        </p:nvSpPr>
        <p:spPr>
          <a:xfrm>
            <a:off x="3263037" y="6058074"/>
            <a:ext cx="7707993" cy="1025269"/>
          </a:xfrm>
          <a:prstGeom prst="rect">
            <a:avLst/>
          </a:prstGeom>
        </p:spPr>
        <p:txBody>
          <a:bodyPr vert="horz" wrap="square" lIns="0" tIns="10783" rIns="0" bIns="0" rtlCol="0">
            <a:spAutoFit/>
          </a:bodyPr>
          <a:lstStyle/>
          <a:p>
            <a:pPr marL="15404" marR="6162">
              <a:lnSpc>
                <a:spcPts val="4015"/>
              </a:lnSpc>
              <a:spcBef>
                <a:spcPts val="85"/>
              </a:spcBef>
            </a:pPr>
            <a:r>
              <a:rPr sz="3214" dirty="0">
                <a:solidFill>
                  <a:srgbClr val="202020"/>
                </a:solidFill>
                <a:latin typeface="Objective" pitchFamily="2" charset="77"/>
                <a:cs typeface="Verdana"/>
              </a:rPr>
              <a:t>Validar cuál es el pago que se desea  anular</a:t>
            </a:r>
            <a:endParaRPr sz="3214" dirty="0">
              <a:latin typeface="Objective" pitchFamily="2" charset="77"/>
              <a:cs typeface="Verdana"/>
            </a:endParaRPr>
          </a:p>
        </p:txBody>
      </p:sp>
      <p:sp>
        <p:nvSpPr>
          <p:cNvPr id="80" name="object 80"/>
          <p:cNvSpPr txBox="1"/>
          <p:nvPr/>
        </p:nvSpPr>
        <p:spPr>
          <a:xfrm>
            <a:off x="3263037" y="7589923"/>
            <a:ext cx="7707993" cy="1025269"/>
          </a:xfrm>
          <a:prstGeom prst="rect">
            <a:avLst/>
          </a:prstGeom>
        </p:spPr>
        <p:txBody>
          <a:bodyPr vert="horz" wrap="square" lIns="0" tIns="10783" rIns="0" bIns="0" rtlCol="0">
            <a:spAutoFit/>
          </a:bodyPr>
          <a:lstStyle/>
          <a:p>
            <a:pPr marL="15404" marR="6162">
              <a:lnSpc>
                <a:spcPts val="4015"/>
              </a:lnSpc>
              <a:spcBef>
                <a:spcPts val="85"/>
              </a:spcBef>
            </a:pPr>
            <a:r>
              <a:rPr sz="3214" dirty="0">
                <a:solidFill>
                  <a:srgbClr val="202020"/>
                </a:solidFill>
                <a:latin typeface="Objective" pitchFamily="2" charset="77"/>
                <a:cs typeface="Verdana"/>
              </a:rPr>
              <a:t>Seleccionar el tacho al lado derecho  del monto</a:t>
            </a:r>
            <a:endParaRPr sz="3214" dirty="0">
              <a:latin typeface="Objective" pitchFamily="2" charset="77"/>
              <a:cs typeface="Verdana"/>
            </a:endParaRPr>
          </a:p>
        </p:txBody>
      </p:sp>
      <p:sp>
        <p:nvSpPr>
          <p:cNvPr id="81" name="object 81"/>
          <p:cNvSpPr/>
          <p:nvPr/>
        </p:nvSpPr>
        <p:spPr>
          <a:xfrm>
            <a:off x="2322550" y="5944660"/>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82" name="object 82"/>
          <p:cNvSpPr txBox="1"/>
          <p:nvPr/>
        </p:nvSpPr>
        <p:spPr>
          <a:xfrm>
            <a:off x="2539164" y="6000376"/>
            <a:ext cx="234906" cy="549891"/>
          </a:xfrm>
          <a:prstGeom prst="rect">
            <a:avLst/>
          </a:prstGeom>
        </p:spPr>
        <p:txBody>
          <a:bodyPr vert="horz" wrap="square" lIns="0" tIns="17713" rIns="0" bIns="0" rtlCol="0">
            <a:spAutoFit/>
          </a:bodyPr>
          <a:lstStyle/>
          <a:p>
            <a:pPr marL="15404">
              <a:spcBef>
                <a:spcPts val="138"/>
              </a:spcBef>
            </a:pPr>
            <a:r>
              <a:rPr sz="3457" b="1" spc="-321" dirty="0">
                <a:solidFill>
                  <a:srgbClr val="FFFFFF"/>
                </a:solidFill>
                <a:latin typeface="Objective" pitchFamily="2" charset="77"/>
                <a:cs typeface="Arial"/>
              </a:rPr>
              <a:t>1</a:t>
            </a:r>
            <a:endParaRPr sz="3457" dirty="0">
              <a:latin typeface="Objective" pitchFamily="2" charset="77"/>
              <a:cs typeface="Arial"/>
            </a:endParaRPr>
          </a:p>
        </p:txBody>
      </p:sp>
      <p:sp>
        <p:nvSpPr>
          <p:cNvPr id="83" name="object 83"/>
          <p:cNvSpPr/>
          <p:nvPr/>
        </p:nvSpPr>
        <p:spPr>
          <a:xfrm>
            <a:off x="2322550" y="7485830"/>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84" name="object 84"/>
          <p:cNvSpPr txBox="1"/>
          <p:nvPr/>
        </p:nvSpPr>
        <p:spPr>
          <a:xfrm>
            <a:off x="2503591" y="7541547"/>
            <a:ext cx="321166" cy="549891"/>
          </a:xfrm>
          <a:prstGeom prst="rect">
            <a:avLst/>
          </a:prstGeom>
        </p:spPr>
        <p:txBody>
          <a:bodyPr vert="horz" wrap="square" lIns="0" tIns="17713" rIns="0" bIns="0" rtlCol="0">
            <a:spAutoFit/>
          </a:bodyPr>
          <a:lstStyle/>
          <a:p>
            <a:pPr marL="15404">
              <a:spcBef>
                <a:spcPts val="138"/>
              </a:spcBef>
            </a:pPr>
            <a:r>
              <a:rPr sz="3457" b="1" spc="358" dirty="0">
                <a:solidFill>
                  <a:srgbClr val="FFFFFF"/>
                </a:solidFill>
                <a:latin typeface="Objective" pitchFamily="2" charset="77"/>
                <a:cs typeface="Arial"/>
              </a:rPr>
              <a:t>2</a:t>
            </a:r>
            <a:endParaRPr sz="3457" dirty="0">
              <a:latin typeface="Objective" pitchFamily="2" charset="77"/>
              <a:cs typeface="Arial"/>
            </a:endParaRPr>
          </a:p>
        </p:txBody>
      </p:sp>
      <p:grpSp>
        <p:nvGrpSpPr>
          <p:cNvPr id="3" name="Grupo 2">
            <a:extLst>
              <a:ext uri="{FF2B5EF4-FFF2-40B4-BE49-F238E27FC236}">
                <a16:creationId xmlns:a16="http://schemas.microsoft.com/office/drawing/2014/main" id="{16DF5458-EF36-C858-9E01-A0404EB5229D}"/>
              </a:ext>
            </a:extLst>
          </p:cNvPr>
          <p:cNvGrpSpPr/>
          <p:nvPr/>
        </p:nvGrpSpPr>
        <p:grpSpPr>
          <a:xfrm>
            <a:off x="15507639" y="1454150"/>
            <a:ext cx="5194300" cy="10807700"/>
            <a:chOff x="15507639" y="1454150"/>
            <a:chExt cx="5194300" cy="10807700"/>
          </a:xfrm>
        </p:grpSpPr>
        <p:pic>
          <p:nvPicPr>
            <p:cNvPr id="91" name="Imagen 90" descr="Interfaz de usuario gráfica, Aplicación&#10;&#10;Descripción generada automáticamente">
              <a:extLst>
                <a:ext uri="{FF2B5EF4-FFF2-40B4-BE49-F238E27FC236}">
                  <a16:creationId xmlns:a16="http://schemas.microsoft.com/office/drawing/2014/main" id="{943B3AAC-F7BE-CAB6-7B1D-5000028D15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7639" y="1454150"/>
              <a:ext cx="5194300" cy="10807700"/>
            </a:xfrm>
            <a:prstGeom prst="rect">
              <a:avLst/>
            </a:prstGeom>
          </p:spPr>
        </p:pic>
        <p:sp>
          <p:nvSpPr>
            <p:cNvPr id="92" name="Rectángulo 91">
              <a:extLst>
                <a:ext uri="{FF2B5EF4-FFF2-40B4-BE49-F238E27FC236}">
                  <a16:creationId xmlns:a16="http://schemas.microsoft.com/office/drawing/2014/main" id="{E6E651F3-394B-42C6-9457-6ADD5100AE21}"/>
                </a:ext>
              </a:extLst>
            </p:cNvPr>
            <p:cNvSpPr/>
            <p:nvPr/>
          </p:nvSpPr>
          <p:spPr>
            <a:xfrm>
              <a:off x="19354800" y="92202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E30D8C81-9C1F-B62E-2143-93869E053428}"/>
              </a:ext>
            </a:extLst>
          </p:cNvPr>
          <p:cNvGrpSpPr/>
          <p:nvPr/>
        </p:nvGrpSpPr>
        <p:grpSpPr>
          <a:xfrm>
            <a:off x="1336837" y="0"/>
            <a:ext cx="23047163" cy="13716000"/>
            <a:chOff x="1336837" y="0"/>
            <a:chExt cx="23047163" cy="13716000"/>
          </a:xfrm>
        </p:grpSpPr>
        <p:pic>
          <p:nvPicPr>
            <p:cNvPr id="33" name="Imagen 32" descr="Icono&#10;&#10;Descripción generada automáticamente">
              <a:extLst>
                <a:ext uri="{FF2B5EF4-FFF2-40B4-BE49-F238E27FC236}">
                  <a16:creationId xmlns:a16="http://schemas.microsoft.com/office/drawing/2014/main" id="{EACB0C05-29F2-8CD5-C831-709559CC7F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34" name="object 2">
              <a:extLst>
                <a:ext uri="{FF2B5EF4-FFF2-40B4-BE49-F238E27FC236}">
                  <a16:creationId xmlns:a16="http://schemas.microsoft.com/office/drawing/2014/main" id="{20F07A18-68CA-2EE3-19BE-BCEF3C581ACC}"/>
                </a:ext>
              </a:extLst>
            </p:cNvPr>
            <p:cNvGrpSpPr/>
            <p:nvPr/>
          </p:nvGrpSpPr>
          <p:grpSpPr>
            <a:xfrm>
              <a:off x="7086149" y="11651139"/>
              <a:ext cx="5052402" cy="2064861"/>
              <a:chOff x="5842382" y="9611438"/>
              <a:chExt cx="4165600" cy="1702435"/>
            </a:xfrm>
          </p:grpSpPr>
          <p:sp>
            <p:nvSpPr>
              <p:cNvPr id="36" name="object 3">
                <a:extLst>
                  <a:ext uri="{FF2B5EF4-FFF2-40B4-BE49-F238E27FC236}">
                    <a16:creationId xmlns:a16="http://schemas.microsoft.com/office/drawing/2014/main" id="{54382E0B-29F7-ED09-A79A-9AD8457B1B2F}"/>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37" name="object 4">
                <a:extLst>
                  <a:ext uri="{FF2B5EF4-FFF2-40B4-BE49-F238E27FC236}">
                    <a16:creationId xmlns:a16="http://schemas.microsoft.com/office/drawing/2014/main" id="{EA373E7A-FF6F-4053-02B5-77B8C439C54A}"/>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35" name="object 5">
              <a:extLst>
                <a:ext uri="{FF2B5EF4-FFF2-40B4-BE49-F238E27FC236}">
                  <a16:creationId xmlns:a16="http://schemas.microsoft.com/office/drawing/2014/main" id="{9985129E-4A08-AEFD-5E58-5CD23C45E09E}"/>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6" name="object 6"/>
          <p:cNvSpPr txBox="1">
            <a:spLocks noGrp="1"/>
          </p:cNvSpPr>
          <p:nvPr>
            <p:ph type="title"/>
          </p:nvPr>
        </p:nvSpPr>
        <p:spPr>
          <a:xfrm>
            <a:off x="2362136" y="3810000"/>
            <a:ext cx="9296463" cy="1506267"/>
          </a:xfrm>
          <a:prstGeom prst="rect">
            <a:avLst/>
          </a:prstGeom>
        </p:spPr>
        <p:txBody>
          <a:bodyPr vert="horz" wrap="square" lIns="0" tIns="43900" rIns="0" bIns="0" rtlCol="0">
            <a:spAutoFit/>
          </a:bodyPr>
          <a:lstStyle/>
          <a:p>
            <a:pPr marL="15404" marR="6162">
              <a:lnSpc>
                <a:spcPts val="5713"/>
              </a:lnSpc>
              <a:spcBef>
                <a:spcPts val="346"/>
              </a:spcBef>
            </a:pPr>
            <a:r>
              <a:rPr sz="4852" b="1" dirty="0">
                <a:solidFill>
                  <a:srgbClr val="000000"/>
                </a:solidFill>
                <a:latin typeface="Objective" pitchFamily="2" charset="77"/>
                <a:cs typeface="Arial"/>
              </a:rPr>
              <a:t>¿Cómo anulo un pago desde  </a:t>
            </a:r>
            <a:r>
              <a:rPr sz="4852" b="1" dirty="0">
                <a:solidFill>
                  <a:srgbClr val="03A9F4"/>
                </a:solidFill>
                <a:latin typeface="Objective" pitchFamily="2" charset="77"/>
                <a:cs typeface="Arial"/>
              </a:rPr>
              <a:t>App de Meseros?</a:t>
            </a:r>
            <a:endParaRPr sz="4852" dirty="0">
              <a:latin typeface="Objective" pitchFamily="2" charset="77"/>
              <a:cs typeface="Arial"/>
            </a:endParaRPr>
          </a:p>
        </p:txBody>
      </p:sp>
      <p:sp>
        <p:nvSpPr>
          <p:cNvPr id="7" name="object 7"/>
          <p:cNvSpPr txBox="1"/>
          <p:nvPr/>
        </p:nvSpPr>
        <p:spPr>
          <a:xfrm>
            <a:off x="3302319" y="6216405"/>
            <a:ext cx="8356279" cy="1025269"/>
          </a:xfrm>
          <a:prstGeom prst="rect">
            <a:avLst/>
          </a:prstGeom>
        </p:spPr>
        <p:txBody>
          <a:bodyPr vert="horz" wrap="square" lIns="0" tIns="10783" rIns="0" bIns="0" rtlCol="0">
            <a:spAutoFit/>
          </a:bodyPr>
          <a:lstStyle/>
          <a:p>
            <a:pPr marL="15404" marR="6162">
              <a:lnSpc>
                <a:spcPts val="4015"/>
              </a:lnSpc>
              <a:spcBef>
                <a:spcPts val="85"/>
              </a:spcBef>
              <a:tabLst>
                <a:tab pos="953497" algn="l"/>
                <a:tab pos="2296711" algn="l"/>
                <a:tab pos="3045337" algn="l"/>
                <a:tab pos="5440633" algn="l"/>
                <a:tab pos="7089613" algn="l"/>
              </a:tabLst>
            </a:pPr>
            <a:r>
              <a:rPr sz="3214" dirty="0">
                <a:solidFill>
                  <a:srgbClr val="202020"/>
                </a:solidFill>
                <a:latin typeface="Objective" pitchFamily="2" charset="77"/>
                <a:cs typeface="Verdana"/>
              </a:rPr>
              <a:t>Se	abre	el	aplicativo	</a:t>
            </a:r>
            <a:r>
              <a:rPr sz="3214" dirty="0">
                <a:solidFill>
                  <a:srgbClr val="03A9F4"/>
                </a:solidFill>
                <a:latin typeface="Objective" pitchFamily="2" charset="77"/>
                <a:cs typeface="Verdana"/>
              </a:rPr>
              <a:t>Niubiz	</a:t>
            </a:r>
            <a:r>
              <a:rPr sz="3214" dirty="0">
                <a:solidFill>
                  <a:srgbClr val="202020"/>
                </a:solidFill>
                <a:latin typeface="Objective" pitchFamily="2" charset="77"/>
                <a:cs typeface="Verdana"/>
              </a:rPr>
              <a:t>para  colocar </a:t>
            </a:r>
            <a:r>
              <a:rPr sz="3214" dirty="0" err="1">
                <a:solidFill>
                  <a:srgbClr val="202020"/>
                </a:solidFill>
                <a:latin typeface="Objective" pitchFamily="2" charset="77"/>
                <a:cs typeface="Verdana"/>
              </a:rPr>
              <a:t>el</a:t>
            </a:r>
            <a:r>
              <a:rPr sz="3214" dirty="0">
                <a:solidFill>
                  <a:srgbClr val="202020"/>
                </a:solidFill>
                <a:latin typeface="Objective" pitchFamily="2" charset="77"/>
                <a:cs typeface="Verdana"/>
              </a:rPr>
              <a:t> </a:t>
            </a:r>
            <a:r>
              <a:rPr lang="es-ES" sz="3214" dirty="0">
                <a:solidFill>
                  <a:srgbClr val="202020"/>
                </a:solidFill>
                <a:latin typeface="Objective" pitchFamily="2" charset="77"/>
                <a:cs typeface="Verdana"/>
              </a:rPr>
              <a:t>número de referencia </a:t>
            </a:r>
            <a:r>
              <a:rPr sz="3214" dirty="0">
                <a:solidFill>
                  <a:srgbClr val="202020"/>
                </a:solidFill>
                <a:latin typeface="Objective" pitchFamily="2" charset="77"/>
                <a:cs typeface="Verdana"/>
              </a:rPr>
              <a:t>de la transacción</a:t>
            </a:r>
            <a:endParaRPr sz="3214" dirty="0">
              <a:latin typeface="Objective" pitchFamily="2" charset="77"/>
              <a:cs typeface="Verdana"/>
            </a:endParaRPr>
          </a:p>
        </p:txBody>
      </p:sp>
      <p:sp>
        <p:nvSpPr>
          <p:cNvPr id="8" name="object 8"/>
          <p:cNvSpPr txBox="1"/>
          <p:nvPr/>
        </p:nvSpPr>
        <p:spPr>
          <a:xfrm>
            <a:off x="3302319" y="7748662"/>
            <a:ext cx="8065358" cy="1025269"/>
          </a:xfrm>
          <a:prstGeom prst="rect">
            <a:avLst/>
          </a:prstGeom>
        </p:spPr>
        <p:txBody>
          <a:bodyPr vert="horz" wrap="square" lIns="0" tIns="10783" rIns="0" bIns="0" rtlCol="0">
            <a:spAutoFit/>
          </a:bodyPr>
          <a:lstStyle/>
          <a:p>
            <a:pPr marL="15404" marR="6162">
              <a:lnSpc>
                <a:spcPts val="4015"/>
              </a:lnSpc>
              <a:spcBef>
                <a:spcPts val="85"/>
              </a:spcBef>
            </a:pPr>
            <a:r>
              <a:rPr sz="3214" dirty="0">
                <a:solidFill>
                  <a:srgbClr val="202020"/>
                </a:solidFill>
                <a:latin typeface="Objective" pitchFamily="2" charset="77"/>
                <a:cs typeface="Verdana"/>
              </a:rPr>
              <a:t>Este número se puede encontrar en el  voucher impreso por la transacción</a:t>
            </a:r>
            <a:endParaRPr sz="3214" dirty="0">
              <a:latin typeface="Objective" pitchFamily="2" charset="77"/>
              <a:cs typeface="Verdana"/>
            </a:endParaRPr>
          </a:p>
        </p:txBody>
      </p:sp>
      <p:sp>
        <p:nvSpPr>
          <p:cNvPr id="9" name="object 9"/>
          <p:cNvSpPr/>
          <p:nvPr/>
        </p:nvSpPr>
        <p:spPr>
          <a:xfrm>
            <a:off x="2361831" y="6173260"/>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0" name="object 10"/>
          <p:cNvSpPr txBox="1"/>
          <p:nvPr/>
        </p:nvSpPr>
        <p:spPr>
          <a:xfrm>
            <a:off x="2556282" y="6228976"/>
            <a:ext cx="320396" cy="549891"/>
          </a:xfrm>
          <a:prstGeom prst="rect">
            <a:avLst/>
          </a:prstGeom>
        </p:spPr>
        <p:txBody>
          <a:bodyPr vert="horz" wrap="square" lIns="0" tIns="17713" rIns="0" bIns="0" rtlCol="0">
            <a:spAutoFit/>
          </a:bodyPr>
          <a:lstStyle/>
          <a:p>
            <a:pPr marL="15404">
              <a:spcBef>
                <a:spcPts val="138"/>
              </a:spcBef>
            </a:pPr>
            <a:r>
              <a:rPr sz="3457" b="1" spc="352" dirty="0">
                <a:solidFill>
                  <a:srgbClr val="FFFFFF"/>
                </a:solidFill>
                <a:latin typeface="Objective" pitchFamily="2" charset="77"/>
                <a:cs typeface="Arial"/>
              </a:rPr>
              <a:t>3</a:t>
            </a:r>
            <a:endParaRPr sz="3457" dirty="0">
              <a:latin typeface="Objective" pitchFamily="2" charset="77"/>
              <a:cs typeface="Arial"/>
            </a:endParaRPr>
          </a:p>
        </p:txBody>
      </p:sp>
      <p:sp>
        <p:nvSpPr>
          <p:cNvPr id="11" name="object 11"/>
          <p:cNvSpPr/>
          <p:nvPr/>
        </p:nvSpPr>
        <p:spPr>
          <a:xfrm>
            <a:off x="2361831" y="7714430"/>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2" name="object 12"/>
          <p:cNvSpPr txBox="1"/>
          <p:nvPr/>
        </p:nvSpPr>
        <p:spPr>
          <a:xfrm>
            <a:off x="2536522" y="7770147"/>
            <a:ext cx="324247" cy="549891"/>
          </a:xfrm>
          <a:prstGeom prst="rect">
            <a:avLst/>
          </a:prstGeom>
        </p:spPr>
        <p:txBody>
          <a:bodyPr vert="horz" wrap="square" lIns="0" tIns="17713" rIns="0" bIns="0" rtlCol="0">
            <a:spAutoFit/>
          </a:bodyPr>
          <a:lstStyle/>
          <a:p>
            <a:pPr marL="15404">
              <a:spcBef>
                <a:spcPts val="138"/>
              </a:spcBef>
            </a:pPr>
            <a:r>
              <a:rPr sz="3457" b="1" spc="382" dirty="0">
                <a:solidFill>
                  <a:srgbClr val="FFFFFF"/>
                </a:solidFill>
                <a:latin typeface="Objective" pitchFamily="2" charset="77"/>
                <a:cs typeface="Arial"/>
              </a:rPr>
              <a:t>4</a:t>
            </a:r>
            <a:endParaRPr sz="3457" dirty="0">
              <a:latin typeface="Objective" pitchFamily="2" charset="77"/>
              <a:cs typeface="Arial"/>
            </a:endParaRPr>
          </a:p>
        </p:txBody>
      </p:sp>
      <p:pic>
        <p:nvPicPr>
          <p:cNvPr id="39" name="Imagen 38" descr="Interfaz de usuario gráfica, Texto, Aplicación&#10;&#10;Descripción generada automáticamente">
            <a:extLst>
              <a:ext uri="{FF2B5EF4-FFF2-40B4-BE49-F238E27FC236}">
                <a16:creationId xmlns:a16="http://schemas.microsoft.com/office/drawing/2014/main" id="{D2676F99-7986-EADE-10AA-0E1872BBB2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60914" y="1454150"/>
            <a:ext cx="5194300" cy="108077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2306118" y="9232018"/>
            <a:ext cx="6604321" cy="779857"/>
          </a:xfrm>
          <a:prstGeom prst="rect">
            <a:avLst/>
          </a:prstGeom>
        </p:spPr>
        <p:txBody>
          <a:bodyPr vert="horz" wrap="square" lIns="0" tIns="14633" rIns="0" bIns="0" rtlCol="0">
            <a:spAutoFit/>
          </a:bodyPr>
          <a:lstStyle/>
          <a:p>
            <a:pPr marL="15404" marR="6162">
              <a:lnSpc>
                <a:spcPct val="100499"/>
              </a:lnSpc>
              <a:spcBef>
                <a:spcPts val="115"/>
              </a:spcBef>
            </a:pPr>
            <a:r>
              <a:rPr sz="2486" b="1" spc="49" dirty="0">
                <a:solidFill>
                  <a:srgbClr val="202020"/>
                </a:solidFill>
                <a:latin typeface="Arial"/>
                <a:cs typeface="Arial"/>
              </a:rPr>
              <a:t>NOTA:</a:t>
            </a:r>
            <a:r>
              <a:rPr sz="2486" b="1" spc="61" dirty="0">
                <a:solidFill>
                  <a:srgbClr val="202020"/>
                </a:solidFill>
                <a:latin typeface="Arial"/>
                <a:cs typeface="Arial"/>
              </a:rPr>
              <a:t> </a:t>
            </a:r>
            <a:r>
              <a:rPr sz="2486" spc="42" dirty="0">
                <a:solidFill>
                  <a:srgbClr val="202020"/>
                </a:solidFill>
                <a:latin typeface="Verdana"/>
                <a:cs typeface="Verdana"/>
              </a:rPr>
              <a:t>Es</a:t>
            </a:r>
            <a:r>
              <a:rPr sz="2486" spc="-121" dirty="0">
                <a:solidFill>
                  <a:srgbClr val="202020"/>
                </a:solidFill>
                <a:latin typeface="Verdana"/>
                <a:cs typeface="Verdana"/>
              </a:rPr>
              <a:t> </a:t>
            </a:r>
            <a:r>
              <a:rPr sz="2486" dirty="0">
                <a:solidFill>
                  <a:srgbClr val="202020"/>
                </a:solidFill>
                <a:latin typeface="Verdana"/>
                <a:cs typeface="Verdana"/>
              </a:rPr>
              <a:t>el</a:t>
            </a:r>
            <a:r>
              <a:rPr sz="2486" spc="-121" dirty="0">
                <a:solidFill>
                  <a:srgbClr val="202020"/>
                </a:solidFill>
                <a:latin typeface="Verdana"/>
                <a:cs typeface="Verdana"/>
              </a:rPr>
              <a:t> </a:t>
            </a:r>
            <a:r>
              <a:rPr sz="2486" spc="-24" dirty="0">
                <a:solidFill>
                  <a:srgbClr val="202020"/>
                </a:solidFill>
                <a:latin typeface="Verdana"/>
                <a:cs typeface="Verdana"/>
              </a:rPr>
              <a:t>mismo</a:t>
            </a:r>
            <a:r>
              <a:rPr sz="2486" spc="-115" dirty="0">
                <a:solidFill>
                  <a:srgbClr val="202020"/>
                </a:solidFill>
                <a:latin typeface="Verdana"/>
                <a:cs typeface="Verdana"/>
              </a:rPr>
              <a:t> </a:t>
            </a:r>
            <a:r>
              <a:rPr sz="2486" spc="73" dirty="0">
                <a:solidFill>
                  <a:srgbClr val="202020"/>
                </a:solidFill>
                <a:latin typeface="Verdana"/>
                <a:cs typeface="Verdana"/>
              </a:rPr>
              <a:t>proceso</a:t>
            </a:r>
            <a:r>
              <a:rPr sz="2486" spc="-121" dirty="0">
                <a:solidFill>
                  <a:srgbClr val="202020"/>
                </a:solidFill>
                <a:latin typeface="Verdana"/>
                <a:cs typeface="Verdana"/>
              </a:rPr>
              <a:t> </a:t>
            </a:r>
            <a:r>
              <a:rPr sz="2486" spc="103" dirty="0">
                <a:solidFill>
                  <a:srgbClr val="202020"/>
                </a:solidFill>
                <a:latin typeface="Verdana"/>
                <a:cs typeface="Verdana"/>
              </a:rPr>
              <a:t>de</a:t>
            </a:r>
            <a:r>
              <a:rPr sz="2486" spc="-121" dirty="0">
                <a:solidFill>
                  <a:srgbClr val="202020"/>
                </a:solidFill>
                <a:latin typeface="Verdana"/>
                <a:cs typeface="Verdana"/>
              </a:rPr>
              <a:t> </a:t>
            </a:r>
            <a:r>
              <a:rPr sz="2486" spc="36" dirty="0">
                <a:solidFill>
                  <a:srgbClr val="202020"/>
                </a:solidFill>
                <a:latin typeface="Verdana"/>
                <a:cs typeface="Verdana"/>
              </a:rPr>
              <a:t>anulación </a:t>
            </a:r>
            <a:r>
              <a:rPr sz="2486" spc="-855" dirty="0">
                <a:solidFill>
                  <a:srgbClr val="202020"/>
                </a:solidFill>
                <a:latin typeface="Verdana"/>
                <a:cs typeface="Verdana"/>
              </a:rPr>
              <a:t> </a:t>
            </a:r>
            <a:r>
              <a:rPr sz="2486" spc="49" dirty="0">
                <a:solidFill>
                  <a:srgbClr val="202020"/>
                </a:solidFill>
                <a:latin typeface="Verdana"/>
                <a:cs typeface="Verdana"/>
              </a:rPr>
              <a:t>que</a:t>
            </a:r>
            <a:r>
              <a:rPr sz="2486" spc="-115" dirty="0">
                <a:solidFill>
                  <a:srgbClr val="202020"/>
                </a:solidFill>
                <a:latin typeface="Verdana"/>
                <a:cs typeface="Verdana"/>
              </a:rPr>
              <a:t> </a:t>
            </a:r>
            <a:r>
              <a:rPr sz="2486" spc="73" dirty="0">
                <a:solidFill>
                  <a:srgbClr val="202020"/>
                </a:solidFill>
                <a:latin typeface="Verdana"/>
                <a:cs typeface="Verdana"/>
              </a:rPr>
              <a:t>se</a:t>
            </a:r>
            <a:r>
              <a:rPr sz="2486" spc="-115" dirty="0">
                <a:solidFill>
                  <a:srgbClr val="202020"/>
                </a:solidFill>
                <a:latin typeface="Verdana"/>
                <a:cs typeface="Verdana"/>
              </a:rPr>
              <a:t> </a:t>
            </a:r>
            <a:r>
              <a:rPr sz="2486" spc="6" dirty="0">
                <a:solidFill>
                  <a:srgbClr val="202020"/>
                </a:solidFill>
                <a:latin typeface="Verdana"/>
                <a:cs typeface="Verdana"/>
              </a:rPr>
              <a:t>maneja</a:t>
            </a:r>
            <a:r>
              <a:rPr sz="2486" spc="-109" dirty="0">
                <a:solidFill>
                  <a:srgbClr val="202020"/>
                </a:solidFill>
                <a:latin typeface="Verdana"/>
                <a:cs typeface="Verdana"/>
              </a:rPr>
              <a:t> </a:t>
            </a:r>
            <a:r>
              <a:rPr sz="2486" spc="36" dirty="0">
                <a:solidFill>
                  <a:srgbClr val="202020"/>
                </a:solidFill>
                <a:latin typeface="Verdana"/>
                <a:cs typeface="Verdana"/>
              </a:rPr>
              <a:t>por</a:t>
            </a:r>
            <a:r>
              <a:rPr sz="2486" spc="-115" dirty="0">
                <a:solidFill>
                  <a:srgbClr val="202020"/>
                </a:solidFill>
                <a:latin typeface="Verdana"/>
                <a:cs typeface="Verdana"/>
              </a:rPr>
              <a:t> </a:t>
            </a:r>
            <a:r>
              <a:rPr sz="2486" spc="12" dirty="0">
                <a:solidFill>
                  <a:srgbClr val="202020"/>
                </a:solidFill>
                <a:latin typeface="Verdana"/>
                <a:cs typeface="Verdana"/>
              </a:rPr>
              <a:t>los</a:t>
            </a:r>
            <a:r>
              <a:rPr sz="2486" spc="-109" dirty="0">
                <a:solidFill>
                  <a:srgbClr val="202020"/>
                </a:solidFill>
                <a:latin typeface="Verdana"/>
                <a:cs typeface="Verdana"/>
              </a:rPr>
              <a:t> </a:t>
            </a:r>
            <a:r>
              <a:rPr sz="2486" spc="158" dirty="0">
                <a:solidFill>
                  <a:srgbClr val="202020"/>
                </a:solidFill>
                <a:latin typeface="Verdana"/>
                <a:cs typeface="Verdana"/>
              </a:rPr>
              <a:t>POS</a:t>
            </a:r>
            <a:r>
              <a:rPr sz="2486" spc="-115" dirty="0">
                <a:solidFill>
                  <a:srgbClr val="202020"/>
                </a:solidFill>
                <a:latin typeface="Verdana"/>
                <a:cs typeface="Verdana"/>
              </a:rPr>
              <a:t> </a:t>
            </a:r>
            <a:r>
              <a:rPr sz="2486" spc="-49" dirty="0">
                <a:solidFill>
                  <a:srgbClr val="202020"/>
                </a:solidFill>
                <a:latin typeface="Verdana"/>
                <a:cs typeface="Verdana"/>
              </a:rPr>
              <a:t>Niubiz.</a:t>
            </a:r>
            <a:endParaRPr sz="2486">
              <a:latin typeface="Verdana"/>
              <a:cs typeface="Verdana"/>
            </a:endParaRPr>
          </a:p>
        </p:txBody>
      </p:sp>
      <p:sp>
        <p:nvSpPr>
          <p:cNvPr id="82" name="object 82"/>
          <p:cNvSpPr txBox="1"/>
          <p:nvPr/>
        </p:nvSpPr>
        <p:spPr>
          <a:xfrm>
            <a:off x="2322272" y="2438400"/>
            <a:ext cx="9412528" cy="1506267"/>
          </a:xfrm>
          <a:prstGeom prst="rect">
            <a:avLst/>
          </a:prstGeom>
        </p:spPr>
        <p:txBody>
          <a:bodyPr vert="horz" wrap="square" lIns="0" tIns="43900" rIns="0" bIns="0" rtlCol="0">
            <a:spAutoFit/>
          </a:bodyPr>
          <a:lstStyle/>
          <a:p>
            <a:pPr marL="15404" marR="6162">
              <a:lnSpc>
                <a:spcPts val="5713"/>
              </a:lnSpc>
              <a:spcBef>
                <a:spcPts val="346"/>
              </a:spcBef>
            </a:pPr>
            <a:r>
              <a:rPr sz="4852" b="1" dirty="0">
                <a:latin typeface="Objective" pitchFamily="2" charset="77"/>
                <a:cs typeface="Arial"/>
              </a:rPr>
              <a:t>¿Cómo anulo un pago desde  </a:t>
            </a:r>
            <a:r>
              <a:rPr sz="4852" b="1" dirty="0">
                <a:solidFill>
                  <a:srgbClr val="03A9F4"/>
                </a:solidFill>
                <a:latin typeface="Objective" pitchFamily="2" charset="77"/>
                <a:cs typeface="Arial"/>
              </a:rPr>
              <a:t>App de Meseros?</a:t>
            </a:r>
            <a:endParaRPr sz="4852" dirty="0">
              <a:latin typeface="Objective" pitchFamily="2" charset="77"/>
              <a:cs typeface="Arial"/>
            </a:endParaRPr>
          </a:p>
        </p:txBody>
      </p:sp>
      <p:sp>
        <p:nvSpPr>
          <p:cNvPr id="83" name="object 83"/>
          <p:cNvSpPr txBox="1"/>
          <p:nvPr/>
        </p:nvSpPr>
        <p:spPr>
          <a:xfrm>
            <a:off x="3272346" y="4501625"/>
            <a:ext cx="8066129" cy="1025269"/>
          </a:xfrm>
          <a:prstGeom prst="rect">
            <a:avLst/>
          </a:prstGeom>
        </p:spPr>
        <p:txBody>
          <a:bodyPr vert="horz" wrap="square" lIns="0" tIns="10783" rIns="0" bIns="0" rtlCol="0">
            <a:spAutoFit/>
          </a:bodyPr>
          <a:lstStyle/>
          <a:p>
            <a:pPr marL="15404" marR="6162">
              <a:lnSpc>
                <a:spcPts val="4015"/>
              </a:lnSpc>
              <a:spcBef>
                <a:spcPts val="85"/>
              </a:spcBef>
            </a:pPr>
            <a:r>
              <a:rPr sz="3214" dirty="0">
                <a:solidFill>
                  <a:srgbClr val="202020"/>
                </a:solidFill>
                <a:latin typeface="Objective" pitchFamily="2" charset="77"/>
                <a:cs typeface="Verdana"/>
              </a:rPr>
              <a:t>Colocar el número de referencia en la  aplicación</a:t>
            </a:r>
            <a:endParaRPr sz="3214" dirty="0">
              <a:latin typeface="Objective" pitchFamily="2" charset="77"/>
              <a:cs typeface="Verdana"/>
            </a:endParaRPr>
          </a:p>
        </p:txBody>
      </p:sp>
      <p:sp>
        <p:nvSpPr>
          <p:cNvPr id="84" name="object 84"/>
          <p:cNvSpPr txBox="1"/>
          <p:nvPr/>
        </p:nvSpPr>
        <p:spPr>
          <a:xfrm>
            <a:off x="3272346" y="6033882"/>
            <a:ext cx="6100254" cy="509398"/>
          </a:xfrm>
          <a:prstGeom prst="rect">
            <a:avLst/>
          </a:prstGeom>
        </p:spPr>
        <p:txBody>
          <a:bodyPr vert="horz" wrap="square" lIns="0" tIns="14633" rIns="0" bIns="0" rtlCol="0">
            <a:spAutoFit/>
          </a:bodyPr>
          <a:lstStyle/>
          <a:p>
            <a:pPr marL="15404">
              <a:spcBef>
                <a:spcPts val="115"/>
              </a:spcBef>
            </a:pPr>
            <a:r>
              <a:rPr sz="3214" dirty="0">
                <a:solidFill>
                  <a:srgbClr val="202020"/>
                </a:solidFill>
                <a:latin typeface="Objective" pitchFamily="2" charset="77"/>
                <a:cs typeface="Verdana"/>
              </a:rPr>
              <a:t>Pasar nuevamente la tarjeta</a:t>
            </a:r>
            <a:endParaRPr sz="3214" dirty="0">
              <a:latin typeface="Objective" pitchFamily="2" charset="77"/>
              <a:cs typeface="Verdana"/>
            </a:endParaRPr>
          </a:p>
        </p:txBody>
      </p:sp>
      <p:sp>
        <p:nvSpPr>
          <p:cNvPr id="85" name="object 85"/>
          <p:cNvSpPr txBox="1"/>
          <p:nvPr/>
        </p:nvSpPr>
        <p:spPr>
          <a:xfrm>
            <a:off x="3272346" y="8077162"/>
            <a:ext cx="5338254" cy="509398"/>
          </a:xfrm>
          <a:prstGeom prst="rect">
            <a:avLst/>
          </a:prstGeom>
        </p:spPr>
        <p:txBody>
          <a:bodyPr vert="horz" wrap="square" lIns="0" tIns="14633" rIns="0" bIns="0" rtlCol="0">
            <a:spAutoFit/>
          </a:bodyPr>
          <a:lstStyle/>
          <a:p>
            <a:pPr marL="15404">
              <a:spcBef>
                <a:spcPts val="115"/>
              </a:spcBef>
            </a:pPr>
            <a:r>
              <a:rPr sz="3214" dirty="0">
                <a:solidFill>
                  <a:srgbClr val="202020"/>
                </a:solidFill>
                <a:latin typeface="Objective" pitchFamily="2" charset="77"/>
                <a:cs typeface="Verdana"/>
              </a:rPr>
              <a:t>Mensaje de confirmación</a:t>
            </a:r>
            <a:endParaRPr sz="3214" dirty="0">
              <a:latin typeface="Objective" pitchFamily="2" charset="77"/>
              <a:cs typeface="Verdana"/>
            </a:endParaRPr>
          </a:p>
        </p:txBody>
      </p:sp>
      <p:sp>
        <p:nvSpPr>
          <p:cNvPr id="86" name="object 86"/>
          <p:cNvSpPr/>
          <p:nvPr/>
        </p:nvSpPr>
        <p:spPr>
          <a:xfrm>
            <a:off x="2331859" y="4458480"/>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87" name="object 87"/>
          <p:cNvSpPr txBox="1"/>
          <p:nvPr/>
        </p:nvSpPr>
        <p:spPr>
          <a:xfrm>
            <a:off x="2520765" y="4534352"/>
            <a:ext cx="324247" cy="549891"/>
          </a:xfrm>
          <a:prstGeom prst="rect">
            <a:avLst/>
          </a:prstGeom>
        </p:spPr>
        <p:txBody>
          <a:bodyPr vert="horz" wrap="square" lIns="0" tIns="17713" rIns="0" bIns="0" rtlCol="0">
            <a:spAutoFit/>
          </a:bodyPr>
          <a:lstStyle/>
          <a:p>
            <a:pPr marL="15404">
              <a:spcBef>
                <a:spcPts val="138"/>
              </a:spcBef>
            </a:pPr>
            <a:r>
              <a:rPr sz="3457" b="1" spc="382" dirty="0">
                <a:solidFill>
                  <a:srgbClr val="FFFFFF"/>
                </a:solidFill>
                <a:latin typeface="Objective" pitchFamily="2" charset="77"/>
                <a:cs typeface="Arial"/>
              </a:rPr>
              <a:t>6</a:t>
            </a:r>
            <a:endParaRPr sz="3457" dirty="0">
              <a:latin typeface="Objective" pitchFamily="2" charset="77"/>
              <a:cs typeface="Arial"/>
            </a:endParaRPr>
          </a:p>
        </p:txBody>
      </p:sp>
      <p:sp>
        <p:nvSpPr>
          <p:cNvPr id="89" name="object 89"/>
          <p:cNvSpPr/>
          <p:nvPr/>
        </p:nvSpPr>
        <p:spPr>
          <a:xfrm>
            <a:off x="2331859" y="5970085"/>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96" name="object 96"/>
          <p:cNvSpPr/>
          <p:nvPr/>
        </p:nvSpPr>
        <p:spPr>
          <a:xfrm>
            <a:off x="2331859" y="6956748"/>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97" name="object 97"/>
          <p:cNvSpPr/>
          <p:nvPr/>
        </p:nvSpPr>
        <p:spPr>
          <a:xfrm>
            <a:off x="2331859" y="8007977"/>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grpSp>
        <p:nvGrpSpPr>
          <p:cNvPr id="104" name="Grupo 103">
            <a:extLst>
              <a:ext uri="{FF2B5EF4-FFF2-40B4-BE49-F238E27FC236}">
                <a16:creationId xmlns:a16="http://schemas.microsoft.com/office/drawing/2014/main" id="{D227F951-62EA-84FE-A5A1-EE0831D16B0D}"/>
              </a:ext>
            </a:extLst>
          </p:cNvPr>
          <p:cNvGrpSpPr/>
          <p:nvPr/>
        </p:nvGrpSpPr>
        <p:grpSpPr>
          <a:xfrm>
            <a:off x="1336837" y="0"/>
            <a:ext cx="23047163" cy="13716000"/>
            <a:chOff x="1336837" y="0"/>
            <a:chExt cx="23047163" cy="13716000"/>
          </a:xfrm>
        </p:grpSpPr>
        <p:pic>
          <p:nvPicPr>
            <p:cNvPr id="105" name="Imagen 104" descr="Icono&#10;&#10;Descripción generada automáticamente">
              <a:extLst>
                <a:ext uri="{FF2B5EF4-FFF2-40B4-BE49-F238E27FC236}">
                  <a16:creationId xmlns:a16="http://schemas.microsoft.com/office/drawing/2014/main" id="{5C299DB8-C360-CB65-B2C5-ED290E9C9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106" name="object 2">
              <a:extLst>
                <a:ext uri="{FF2B5EF4-FFF2-40B4-BE49-F238E27FC236}">
                  <a16:creationId xmlns:a16="http://schemas.microsoft.com/office/drawing/2014/main" id="{4E6D70FB-2F9A-714E-4081-52768D027A60}"/>
                </a:ext>
              </a:extLst>
            </p:cNvPr>
            <p:cNvGrpSpPr/>
            <p:nvPr/>
          </p:nvGrpSpPr>
          <p:grpSpPr>
            <a:xfrm>
              <a:off x="7086149" y="11651139"/>
              <a:ext cx="5052402" cy="2064861"/>
              <a:chOff x="5842382" y="9611438"/>
              <a:chExt cx="4165600" cy="1702435"/>
            </a:xfrm>
          </p:grpSpPr>
          <p:sp>
            <p:nvSpPr>
              <p:cNvPr id="108" name="object 3">
                <a:extLst>
                  <a:ext uri="{FF2B5EF4-FFF2-40B4-BE49-F238E27FC236}">
                    <a16:creationId xmlns:a16="http://schemas.microsoft.com/office/drawing/2014/main" id="{E4424734-8712-FD86-70AB-15F498FBE6CB}"/>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109" name="object 4">
                <a:extLst>
                  <a:ext uri="{FF2B5EF4-FFF2-40B4-BE49-F238E27FC236}">
                    <a16:creationId xmlns:a16="http://schemas.microsoft.com/office/drawing/2014/main" id="{12C37FF4-8AE0-A5E6-11AD-C0AA0D8C3A9B}"/>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107" name="object 5">
              <a:extLst>
                <a:ext uri="{FF2B5EF4-FFF2-40B4-BE49-F238E27FC236}">
                  <a16:creationId xmlns:a16="http://schemas.microsoft.com/office/drawing/2014/main" id="{476820EF-9B30-0DBE-BBE3-EFDCB75CFAA6}"/>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110" name="object 84">
            <a:extLst>
              <a:ext uri="{FF2B5EF4-FFF2-40B4-BE49-F238E27FC236}">
                <a16:creationId xmlns:a16="http://schemas.microsoft.com/office/drawing/2014/main" id="{839F0E5D-1397-E9FD-0CD8-1417C26D1D9C}"/>
              </a:ext>
            </a:extLst>
          </p:cNvPr>
          <p:cNvSpPr txBox="1"/>
          <p:nvPr/>
        </p:nvSpPr>
        <p:spPr>
          <a:xfrm>
            <a:off x="3272346" y="7062582"/>
            <a:ext cx="5854933" cy="509398"/>
          </a:xfrm>
          <a:prstGeom prst="rect">
            <a:avLst/>
          </a:prstGeom>
        </p:spPr>
        <p:txBody>
          <a:bodyPr vert="horz" wrap="square" lIns="0" tIns="14633" rIns="0" bIns="0" rtlCol="0">
            <a:spAutoFit/>
          </a:bodyPr>
          <a:lstStyle/>
          <a:p>
            <a:pPr marL="15404">
              <a:spcBef>
                <a:spcPts val="3645"/>
              </a:spcBef>
              <a:tabLst>
                <a:tab pos="774042" algn="l"/>
              </a:tabLst>
            </a:pPr>
            <a:r>
              <a:rPr lang="es-PE" sz="3214" dirty="0">
                <a:solidFill>
                  <a:srgbClr val="202020"/>
                </a:solidFill>
                <a:latin typeface="Objective" pitchFamily="2" charset="77"/>
                <a:cs typeface="Verdana"/>
              </a:rPr>
              <a:t>Confirmar monto</a:t>
            </a:r>
            <a:endParaRPr lang="es-PE" sz="3214" dirty="0">
              <a:latin typeface="Objective" pitchFamily="2" charset="77"/>
              <a:cs typeface="Verdana"/>
            </a:endParaRPr>
          </a:p>
        </p:txBody>
      </p:sp>
      <p:sp>
        <p:nvSpPr>
          <p:cNvPr id="113" name="object 87">
            <a:extLst>
              <a:ext uri="{FF2B5EF4-FFF2-40B4-BE49-F238E27FC236}">
                <a16:creationId xmlns:a16="http://schemas.microsoft.com/office/drawing/2014/main" id="{D491665B-120D-296F-52EF-2F33199897E4}"/>
              </a:ext>
            </a:extLst>
          </p:cNvPr>
          <p:cNvSpPr txBox="1"/>
          <p:nvPr/>
        </p:nvSpPr>
        <p:spPr>
          <a:xfrm>
            <a:off x="2544449" y="6064239"/>
            <a:ext cx="324247" cy="549891"/>
          </a:xfrm>
          <a:prstGeom prst="rect">
            <a:avLst/>
          </a:prstGeom>
        </p:spPr>
        <p:txBody>
          <a:bodyPr vert="horz" wrap="square" lIns="0" tIns="17713" rIns="0" bIns="0" rtlCol="0">
            <a:spAutoFit/>
          </a:bodyPr>
          <a:lstStyle/>
          <a:p>
            <a:pPr marL="15404">
              <a:spcBef>
                <a:spcPts val="138"/>
              </a:spcBef>
            </a:pPr>
            <a:r>
              <a:rPr lang="es-ES" sz="3457" b="1" spc="382" dirty="0">
                <a:solidFill>
                  <a:srgbClr val="FFFFFF"/>
                </a:solidFill>
                <a:latin typeface="Objective" pitchFamily="2" charset="77"/>
                <a:cs typeface="Arial"/>
              </a:rPr>
              <a:t>7</a:t>
            </a:r>
            <a:endParaRPr sz="3457" dirty="0">
              <a:latin typeface="Objective" pitchFamily="2" charset="77"/>
              <a:cs typeface="Arial"/>
            </a:endParaRPr>
          </a:p>
        </p:txBody>
      </p:sp>
      <p:sp>
        <p:nvSpPr>
          <p:cNvPr id="114" name="object 87">
            <a:extLst>
              <a:ext uri="{FF2B5EF4-FFF2-40B4-BE49-F238E27FC236}">
                <a16:creationId xmlns:a16="http://schemas.microsoft.com/office/drawing/2014/main" id="{C7B21386-B76B-44A3-CC4A-FB4A435D1D8F}"/>
              </a:ext>
            </a:extLst>
          </p:cNvPr>
          <p:cNvSpPr txBox="1"/>
          <p:nvPr/>
        </p:nvSpPr>
        <p:spPr>
          <a:xfrm>
            <a:off x="2520765" y="7032620"/>
            <a:ext cx="324247" cy="549891"/>
          </a:xfrm>
          <a:prstGeom prst="rect">
            <a:avLst/>
          </a:prstGeom>
        </p:spPr>
        <p:txBody>
          <a:bodyPr vert="horz" wrap="square" lIns="0" tIns="17713" rIns="0" bIns="0" rtlCol="0">
            <a:spAutoFit/>
          </a:bodyPr>
          <a:lstStyle/>
          <a:p>
            <a:pPr marL="15404">
              <a:spcBef>
                <a:spcPts val="138"/>
              </a:spcBef>
            </a:pPr>
            <a:r>
              <a:rPr lang="es-ES" sz="3457" b="1" spc="382" dirty="0">
                <a:solidFill>
                  <a:srgbClr val="FFFFFF"/>
                </a:solidFill>
                <a:latin typeface="Objective" pitchFamily="2" charset="77"/>
                <a:cs typeface="Arial"/>
              </a:rPr>
              <a:t>8</a:t>
            </a:r>
            <a:endParaRPr sz="3457" dirty="0">
              <a:latin typeface="Objective" pitchFamily="2" charset="77"/>
              <a:cs typeface="Arial"/>
            </a:endParaRPr>
          </a:p>
        </p:txBody>
      </p:sp>
      <p:sp>
        <p:nvSpPr>
          <p:cNvPr id="117" name="object 87">
            <a:extLst>
              <a:ext uri="{FF2B5EF4-FFF2-40B4-BE49-F238E27FC236}">
                <a16:creationId xmlns:a16="http://schemas.microsoft.com/office/drawing/2014/main" id="{DA0B99E4-1A54-214D-3075-503FE61F47C5}"/>
              </a:ext>
            </a:extLst>
          </p:cNvPr>
          <p:cNvSpPr txBox="1"/>
          <p:nvPr/>
        </p:nvSpPr>
        <p:spPr>
          <a:xfrm>
            <a:off x="2547704" y="8088835"/>
            <a:ext cx="324247" cy="549891"/>
          </a:xfrm>
          <a:prstGeom prst="rect">
            <a:avLst/>
          </a:prstGeom>
        </p:spPr>
        <p:txBody>
          <a:bodyPr vert="horz" wrap="square" lIns="0" tIns="17713" rIns="0" bIns="0" rtlCol="0">
            <a:spAutoFit/>
          </a:bodyPr>
          <a:lstStyle/>
          <a:p>
            <a:pPr marL="15404">
              <a:spcBef>
                <a:spcPts val="138"/>
              </a:spcBef>
            </a:pPr>
            <a:r>
              <a:rPr lang="es-ES" sz="3457" b="1" spc="382" dirty="0">
                <a:solidFill>
                  <a:srgbClr val="FFFFFF"/>
                </a:solidFill>
                <a:latin typeface="Objective" pitchFamily="2" charset="77"/>
                <a:cs typeface="Arial"/>
              </a:rPr>
              <a:t>9</a:t>
            </a:r>
            <a:endParaRPr sz="3457" dirty="0">
              <a:latin typeface="Objective" pitchFamily="2" charset="77"/>
              <a:cs typeface="Arial"/>
            </a:endParaRPr>
          </a:p>
        </p:txBody>
      </p:sp>
      <p:pic>
        <p:nvPicPr>
          <p:cNvPr id="119" name="Imagen 118" descr="Interfaz de usuario gráfica, Aplicación&#10;&#10;Descripción generada automáticamente">
            <a:extLst>
              <a:ext uri="{FF2B5EF4-FFF2-40B4-BE49-F238E27FC236}">
                <a16:creationId xmlns:a16="http://schemas.microsoft.com/office/drawing/2014/main" id="{323E7C53-E0A9-8BEB-3B80-13004FDFB3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07833" y="365448"/>
            <a:ext cx="7503821" cy="13182600"/>
          </a:xfrm>
          <a:prstGeom prst="rect">
            <a:avLst/>
          </a:prstGeom>
        </p:spPr>
      </p:pic>
      <p:sp>
        <p:nvSpPr>
          <p:cNvPr id="120" name="object 86">
            <a:extLst>
              <a:ext uri="{FF2B5EF4-FFF2-40B4-BE49-F238E27FC236}">
                <a16:creationId xmlns:a16="http://schemas.microsoft.com/office/drawing/2014/main" id="{0D0217DB-11BE-78E6-DB35-0DA4402BC36A}"/>
              </a:ext>
            </a:extLst>
          </p:cNvPr>
          <p:cNvSpPr/>
          <p:nvPr/>
        </p:nvSpPr>
        <p:spPr>
          <a:xfrm>
            <a:off x="12974876" y="441116"/>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21" name="object 87">
            <a:extLst>
              <a:ext uri="{FF2B5EF4-FFF2-40B4-BE49-F238E27FC236}">
                <a16:creationId xmlns:a16="http://schemas.microsoft.com/office/drawing/2014/main" id="{656E4772-3A21-F27C-B594-693F937B8BAB}"/>
              </a:ext>
            </a:extLst>
          </p:cNvPr>
          <p:cNvSpPr txBox="1"/>
          <p:nvPr/>
        </p:nvSpPr>
        <p:spPr>
          <a:xfrm>
            <a:off x="13162800" y="516988"/>
            <a:ext cx="324247" cy="549891"/>
          </a:xfrm>
          <a:prstGeom prst="rect">
            <a:avLst/>
          </a:prstGeom>
        </p:spPr>
        <p:txBody>
          <a:bodyPr vert="horz" wrap="square" lIns="0" tIns="17713" rIns="0" bIns="0" rtlCol="0">
            <a:spAutoFit/>
          </a:bodyPr>
          <a:lstStyle/>
          <a:p>
            <a:pPr marL="15404">
              <a:spcBef>
                <a:spcPts val="138"/>
              </a:spcBef>
            </a:pPr>
            <a:r>
              <a:rPr sz="3457" b="1" spc="382" dirty="0">
                <a:solidFill>
                  <a:srgbClr val="FFFFFF"/>
                </a:solidFill>
                <a:latin typeface="Objective" pitchFamily="2" charset="77"/>
                <a:cs typeface="Arial"/>
              </a:rPr>
              <a:t>6</a:t>
            </a:r>
            <a:endParaRPr sz="3457" dirty="0">
              <a:latin typeface="Objective" pitchFamily="2" charset="77"/>
              <a:cs typeface="Arial"/>
            </a:endParaRPr>
          </a:p>
        </p:txBody>
      </p:sp>
      <p:sp>
        <p:nvSpPr>
          <p:cNvPr id="122" name="object 86">
            <a:extLst>
              <a:ext uri="{FF2B5EF4-FFF2-40B4-BE49-F238E27FC236}">
                <a16:creationId xmlns:a16="http://schemas.microsoft.com/office/drawing/2014/main" id="{9D598678-DC24-EE3D-9C71-7A23C992163B}"/>
              </a:ext>
            </a:extLst>
          </p:cNvPr>
          <p:cNvSpPr/>
          <p:nvPr/>
        </p:nvSpPr>
        <p:spPr>
          <a:xfrm>
            <a:off x="17022221" y="441116"/>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23" name="object 87">
            <a:extLst>
              <a:ext uri="{FF2B5EF4-FFF2-40B4-BE49-F238E27FC236}">
                <a16:creationId xmlns:a16="http://schemas.microsoft.com/office/drawing/2014/main" id="{22B09D31-8387-2211-73D8-C9063302C0F5}"/>
              </a:ext>
            </a:extLst>
          </p:cNvPr>
          <p:cNvSpPr txBox="1"/>
          <p:nvPr/>
        </p:nvSpPr>
        <p:spPr>
          <a:xfrm>
            <a:off x="17251714" y="516988"/>
            <a:ext cx="324247" cy="549891"/>
          </a:xfrm>
          <a:prstGeom prst="rect">
            <a:avLst/>
          </a:prstGeom>
        </p:spPr>
        <p:txBody>
          <a:bodyPr vert="horz" wrap="square" lIns="0" tIns="17713" rIns="0" bIns="0" rtlCol="0">
            <a:spAutoFit/>
          </a:bodyPr>
          <a:lstStyle/>
          <a:p>
            <a:pPr marL="15404">
              <a:spcBef>
                <a:spcPts val="138"/>
              </a:spcBef>
            </a:pPr>
            <a:r>
              <a:rPr lang="es-ES" sz="3457" b="1" spc="382" dirty="0">
                <a:solidFill>
                  <a:srgbClr val="FFFFFF"/>
                </a:solidFill>
                <a:latin typeface="Objective" pitchFamily="2" charset="77"/>
                <a:cs typeface="Arial"/>
              </a:rPr>
              <a:t>7</a:t>
            </a:r>
            <a:endParaRPr sz="3457" dirty="0">
              <a:latin typeface="Objective" pitchFamily="2" charset="77"/>
              <a:cs typeface="Arial"/>
            </a:endParaRPr>
          </a:p>
        </p:txBody>
      </p:sp>
      <p:sp>
        <p:nvSpPr>
          <p:cNvPr id="124" name="object 86">
            <a:extLst>
              <a:ext uri="{FF2B5EF4-FFF2-40B4-BE49-F238E27FC236}">
                <a16:creationId xmlns:a16="http://schemas.microsoft.com/office/drawing/2014/main" id="{F7B8A718-C59D-E402-DA56-1024CB36A0B0}"/>
              </a:ext>
            </a:extLst>
          </p:cNvPr>
          <p:cNvSpPr/>
          <p:nvPr/>
        </p:nvSpPr>
        <p:spPr>
          <a:xfrm>
            <a:off x="12974876" y="7051779"/>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25" name="object 87">
            <a:extLst>
              <a:ext uri="{FF2B5EF4-FFF2-40B4-BE49-F238E27FC236}">
                <a16:creationId xmlns:a16="http://schemas.microsoft.com/office/drawing/2014/main" id="{6608E8C3-999C-EADF-FB48-95A3B2090800}"/>
              </a:ext>
            </a:extLst>
          </p:cNvPr>
          <p:cNvSpPr txBox="1"/>
          <p:nvPr/>
        </p:nvSpPr>
        <p:spPr>
          <a:xfrm>
            <a:off x="13162800" y="7127651"/>
            <a:ext cx="324247" cy="549891"/>
          </a:xfrm>
          <a:prstGeom prst="rect">
            <a:avLst/>
          </a:prstGeom>
        </p:spPr>
        <p:txBody>
          <a:bodyPr vert="horz" wrap="square" lIns="0" tIns="17713" rIns="0" bIns="0" rtlCol="0">
            <a:spAutoFit/>
          </a:bodyPr>
          <a:lstStyle/>
          <a:p>
            <a:pPr marL="15404">
              <a:spcBef>
                <a:spcPts val="138"/>
              </a:spcBef>
            </a:pPr>
            <a:r>
              <a:rPr lang="es-ES" sz="3457" b="1" spc="382" dirty="0">
                <a:solidFill>
                  <a:srgbClr val="FFFFFF"/>
                </a:solidFill>
                <a:latin typeface="Objective" pitchFamily="2" charset="77"/>
                <a:cs typeface="Arial"/>
              </a:rPr>
              <a:t>8</a:t>
            </a:r>
            <a:endParaRPr sz="3457" dirty="0">
              <a:latin typeface="Objective" pitchFamily="2" charset="77"/>
              <a:cs typeface="Arial"/>
            </a:endParaRPr>
          </a:p>
        </p:txBody>
      </p:sp>
      <p:sp>
        <p:nvSpPr>
          <p:cNvPr id="126" name="object 86">
            <a:extLst>
              <a:ext uri="{FF2B5EF4-FFF2-40B4-BE49-F238E27FC236}">
                <a16:creationId xmlns:a16="http://schemas.microsoft.com/office/drawing/2014/main" id="{7AC244F1-2F84-BC52-ECB6-CD6546FBEF76}"/>
              </a:ext>
            </a:extLst>
          </p:cNvPr>
          <p:cNvSpPr/>
          <p:nvPr/>
        </p:nvSpPr>
        <p:spPr>
          <a:xfrm>
            <a:off x="17022221" y="7051779"/>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27" name="object 87">
            <a:extLst>
              <a:ext uri="{FF2B5EF4-FFF2-40B4-BE49-F238E27FC236}">
                <a16:creationId xmlns:a16="http://schemas.microsoft.com/office/drawing/2014/main" id="{82FA8A5F-5CDE-6E92-DE9A-10776F0EF22F}"/>
              </a:ext>
            </a:extLst>
          </p:cNvPr>
          <p:cNvSpPr txBox="1"/>
          <p:nvPr/>
        </p:nvSpPr>
        <p:spPr>
          <a:xfrm>
            <a:off x="17210145" y="7127651"/>
            <a:ext cx="324247" cy="549891"/>
          </a:xfrm>
          <a:prstGeom prst="rect">
            <a:avLst/>
          </a:prstGeom>
        </p:spPr>
        <p:txBody>
          <a:bodyPr vert="horz" wrap="square" lIns="0" tIns="17713" rIns="0" bIns="0" rtlCol="0">
            <a:spAutoFit/>
          </a:bodyPr>
          <a:lstStyle/>
          <a:p>
            <a:pPr marL="15404">
              <a:spcBef>
                <a:spcPts val="138"/>
              </a:spcBef>
            </a:pPr>
            <a:r>
              <a:rPr lang="es-ES" sz="3457" b="1" spc="382" dirty="0">
                <a:solidFill>
                  <a:srgbClr val="FFFFFF"/>
                </a:solidFill>
                <a:latin typeface="Objective" pitchFamily="2" charset="77"/>
                <a:cs typeface="Arial"/>
              </a:rPr>
              <a:t>9</a:t>
            </a:r>
            <a:endParaRPr sz="3457" dirty="0">
              <a:latin typeface="Objective" pitchFamily="2" charset="77"/>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D74E735D-F719-8A09-F5CF-E09BAD4CFD75}"/>
              </a:ext>
            </a:extLst>
          </p:cNvPr>
          <p:cNvGrpSpPr/>
          <p:nvPr/>
        </p:nvGrpSpPr>
        <p:grpSpPr>
          <a:xfrm>
            <a:off x="668418" y="4011"/>
            <a:ext cx="23047163" cy="13716000"/>
            <a:chOff x="1336837" y="0"/>
            <a:chExt cx="23047163" cy="13716000"/>
          </a:xfrm>
        </p:grpSpPr>
        <p:pic>
          <p:nvPicPr>
            <p:cNvPr id="15" name="Imagen 14" descr="Icono&#10;&#10;Descripción generada automáticamente">
              <a:extLst>
                <a:ext uri="{FF2B5EF4-FFF2-40B4-BE49-F238E27FC236}">
                  <a16:creationId xmlns:a16="http://schemas.microsoft.com/office/drawing/2014/main" id="{0BC08EFC-F48B-47B7-B750-D38B1E2DD8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16" name="object 2">
              <a:extLst>
                <a:ext uri="{FF2B5EF4-FFF2-40B4-BE49-F238E27FC236}">
                  <a16:creationId xmlns:a16="http://schemas.microsoft.com/office/drawing/2014/main" id="{E0C68EA8-582D-56AB-963C-AF564CCCA356}"/>
                </a:ext>
              </a:extLst>
            </p:cNvPr>
            <p:cNvGrpSpPr/>
            <p:nvPr/>
          </p:nvGrpSpPr>
          <p:grpSpPr>
            <a:xfrm>
              <a:off x="7086149" y="11651139"/>
              <a:ext cx="5052402" cy="2064861"/>
              <a:chOff x="5842382" y="9611438"/>
              <a:chExt cx="4165600" cy="1702435"/>
            </a:xfrm>
          </p:grpSpPr>
          <p:sp>
            <p:nvSpPr>
              <p:cNvPr id="18" name="object 3">
                <a:extLst>
                  <a:ext uri="{FF2B5EF4-FFF2-40B4-BE49-F238E27FC236}">
                    <a16:creationId xmlns:a16="http://schemas.microsoft.com/office/drawing/2014/main" id="{5D0C270C-E650-A189-2416-517E2B921B07}"/>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19" name="object 4">
                <a:extLst>
                  <a:ext uri="{FF2B5EF4-FFF2-40B4-BE49-F238E27FC236}">
                    <a16:creationId xmlns:a16="http://schemas.microsoft.com/office/drawing/2014/main" id="{3F54FF53-316F-6A28-2C3F-AF717F466101}"/>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17" name="object 5">
              <a:extLst>
                <a:ext uri="{FF2B5EF4-FFF2-40B4-BE49-F238E27FC236}">
                  <a16:creationId xmlns:a16="http://schemas.microsoft.com/office/drawing/2014/main" id="{B1590366-D50A-8EBC-3D84-F0431E537999}"/>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7" name="object 7"/>
          <p:cNvSpPr txBox="1">
            <a:spLocks noGrp="1"/>
          </p:cNvSpPr>
          <p:nvPr>
            <p:ph type="title"/>
          </p:nvPr>
        </p:nvSpPr>
        <p:spPr>
          <a:xfrm>
            <a:off x="2519490" y="2133600"/>
            <a:ext cx="9291510" cy="1506267"/>
          </a:xfrm>
          <a:prstGeom prst="rect">
            <a:avLst/>
          </a:prstGeom>
        </p:spPr>
        <p:txBody>
          <a:bodyPr vert="horz" wrap="square" lIns="0" tIns="43900" rIns="0" bIns="0" rtlCol="0">
            <a:spAutoFit/>
          </a:bodyPr>
          <a:lstStyle/>
          <a:p>
            <a:pPr marL="15404" marR="6162">
              <a:lnSpc>
                <a:spcPts val="5713"/>
              </a:lnSpc>
              <a:spcBef>
                <a:spcPts val="346"/>
              </a:spcBef>
            </a:pPr>
            <a:r>
              <a:rPr sz="4852" b="1" dirty="0">
                <a:latin typeface="Objective" pitchFamily="2" charset="77"/>
                <a:cs typeface="Arial"/>
              </a:rPr>
              <a:t>¿Cómo anulo un pago desde  el </a:t>
            </a:r>
            <a:r>
              <a:rPr sz="4852" b="1" dirty="0">
                <a:solidFill>
                  <a:srgbClr val="00A6F7"/>
                </a:solidFill>
                <a:latin typeface="Objective" pitchFamily="2" charset="77"/>
                <a:cs typeface="Arial"/>
              </a:rPr>
              <a:t>App de Meseros?</a:t>
            </a:r>
            <a:endParaRPr sz="4852" dirty="0">
              <a:latin typeface="Objective" pitchFamily="2" charset="77"/>
              <a:cs typeface="Arial"/>
            </a:endParaRPr>
          </a:p>
        </p:txBody>
      </p:sp>
      <p:sp>
        <p:nvSpPr>
          <p:cNvPr id="8" name="object 8"/>
          <p:cNvSpPr/>
          <p:nvPr/>
        </p:nvSpPr>
        <p:spPr>
          <a:xfrm>
            <a:off x="4498880" y="5892166"/>
            <a:ext cx="14624239" cy="2483069"/>
          </a:xfrm>
          <a:custGeom>
            <a:avLst/>
            <a:gdLst/>
            <a:ahLst/>
            <a:cxnLst/>
            <a:rect l="l" t="t" r="r" b="b"/>
            <a:pathLst>
              <a:path w="12057380" h="2047240">
                <a:moveTo>
                  <a:pt x="11033695" y="0"/>
                </a:moveTo>
                <a:lnTo>
                  <a:pt x="1023518" y="0"/>
                </a:lnTo>
                <a:lnTo>
                  <a:pt x="975333" y="1114"/>
                </a:lnTo>
                <a:lnTo>
                  <a:pt x="927722" y="4423"/>
                </a:lnTo>
                <a:lnTo>
                  <a:pt x="880734" y="9879"/>
                </a:lnTo>
                <a:lnTo>
                  <a:pt x="834418" y="17432"/>
                </a:lnTo>
                <a:lnTo>
                  <a:pt x="788822" y="27033"/>
                </a:lnTo>
                <a:lnTo>
                  <a:pt x="743998" y="38632"/>
                </a:lnTo>
                <a:lnTo>
                  <a:pt x="699992" y="52182"/>
                </a:lnTo>
                <a:lnTo>
                  <a:pt x="656855" y="67632"/>
                </a:lnTo>
                <a:lnTo>
                  <a:pt x="614636" y="84933"/>
                </a:lnTo>
                <a:lnTo>
                  <a:pt x="573384" y="104037"/>
                </a:lnTo>
                <a:lnTo>
                  <a:pt x="533147" y="124893"/>
                </a:lnTo>
                <a:lnTo>
                  <a:pt x="493976" y="147453"/>
                </a:lnTo>
                <a:lnTo>
                  <a:pt x="455918" y="171669"/>
                </a:lnTo>
                <a:lnTo>
                  <a:pt x="419024" y="197489"/>
                </a:lnTo>
                <a:lnTo>
                  <a:pt x="383343" y="224867"/>
                </a:lnTo>
                <a:lnTo>
                  <a:pt x="348923" y="253751"/>
                </a:lnTo>
                <a:lnTo>
                  <a:pt x="315814" y="284094"/>
                </a:lnTo>
                <a:lnTo>
                  <a:pt x="284065" y="315846"/>
                </a:lnTo>
                <a:lnTo>
                  <a:pt x="253725" y="348957"/>
                </a:lnTo>
                <a:lnTo>
                  <a:pt x="224843" y="383379"/>
                </a:lnTo>
                <a:lnTo>
                  <a:pt x="197468" y="419063"/>
                </a:lnTo>
                <a:lnTo>
                  <a:pt x="171650" y="455959"/>
                </a:lnTo>
                <a:lnTo>
                  <a:pt x="147437" y="494018"/>
                </a:lnTo>
                <a:lnTo>
                  <a:pt x="124879" y="533192"/>
                </a:lnTo>
                <a:lnTo>
                  <a:pt x="104024" y="573430"/>
                </a:lnTo>
                <a:lnTo>
                  <a:pt x="84923" y="614684"/>
                </a:lnTo>
                <a:lnTo>
                  <a:pt x="67624" y="656905"/>
                </a:lnTo>
                <a:lnTo>
                  <a:pt x="52175" y="700043"/>
                </a:lnTo>
                <a:lnTo>
                  <a:pt x="38628" y="744050"/>
                </a:lnTo>
                <a:lnTo>
                  <a:pt x="27029" y="788875"/>
                </a:lnTo>
                <a:lnTo>
                  <a:pt x="17430" y="834471"/>
                </a:lnTo>
                <a:lnTo>
                  <a:pt x="9878" y="880787"/>
                </a:lnTo>
                <a:lnTo>
                  <a:pt x="4423" y="927776"/>
                </a:lnTo>
                <a:lnTo>
                  <a:pt x="1113" y="975386"/>
                </a:lnTo>
                <a:lnTo>
                  <a:pt x="0" y="1023570"/>
                </a:lnTo>
                <a:lnTo>
                  <a:pt x="1113" y="1071754"/>
                </a:lnTo>
                <a:lnTo>
                  <a:pt x="4423" y="1119364"/>
                </a:lnTo>
                <a:lnTo>
                  <a:pt x="9878" y="1166351"/>
                </a:lnTo>
                <a:lnTo>
                  <a:pt x="17430" y="1212667"/>
                </a:lnTo>
                <a:lnTo>
                  <a:pt x="27029" y="1258262"/>
                </a:lnTo>
                <a:lnTo>
                  <a:pt x="38628" y="1303087"/>
                </a:lnTo>
                <a:lnTo>
                  <a:pt x="52175" y="1347093"/>
                </a:lnTo>
                <a:lnTo>
                  <a:pt x="67624" y="1390230"/>
                </a:lnTo>
                <a:lnTo>
                  <a:pt x="84923" y="1432451"/>
                </a:lnTo>
                <a:lnTo>
                  <a:pt x="104024" y="1473704"/>
                </a:lnTo>
                <a:lnTo>
                  <a:pt x="124879" y="1513942"/>
                </a:lnTo>
                <a:lnTo>
                  <a:pt x="147437" y="1553115"/>
                </a:lnTo>
                <a:lnTo>
                  <a:pt x="171650" y="1591174"/>
                </a:lnTo>
                <a:lnTo>
                  <a:pt x="197468" y="1628070"/>
                </a:lnTo>
                <a:lnTo>
                  <a:pt x="224843" y="1663753"/>
                </a:lnTo>
                <a:lnTo>
                  <a:pt x="253725" y="1698175"/>
                </a:lnTo>
                <a:lnTo>
                  <a:pt x="284065" y="1731286"/>
                </a:lnTo>
                <a:lnTo>
                  <a:pt x="315814" y="1763038"/>
                </a:lnTo>
                <a:lnTo>
                  <a:pt x="348923" y="1793380"/>
                </a:lnTo>
                <a:lnTo>
                  <a:pt x="383343" y="1822265"/>
                </a:lnTo>
                <a:lnTo>
                  <a:pt x="419024" y="1849642"/>
                </a:lnTo>
                <a:lnTo>
                  <a:pt x="455918" y="1875462"/>
                </a:lnTo>
                <a:lnTo>
                  <a:pt x="493976" y="1899677"/>
                </a:lnTo>
                <a:lnTo>
                  <a:pt x="533147" y="1922238"/>
                </a:lnTo>
                <a:lnTo>
                  <a:pt x="573384" y="1943094"/>
                </a:lnTo>
                <a:lnTo>
                  <a:pt x="614636" y="1962198"/>
                </a:lnTo>
                <a:lnTo>
                  <a:pt x="656855" y="1979499"/>
                </a:lnTo>
                <a:lnTo>
                  <a:pt x="699992" y="1994949"/>
                </a:lnTo>
                <a:lnTo>
                  <a:pt x="743998" y="2008498"/>
                </a:lnTo>
                <a:lnTo>
                  <a:pt x="788822" y="2020098"/>
                </a:lnTo>
                <a:lnTo>
                  <a:pt x="834418" y="2029699"/>
                </a:lnTo>
                <a:lnTo>
                  <a:pt x="880734" y="2037251"/>
                </a:lnTo>
                <a:lnTo>
                  <a:pt x="927722" y="2042707"/>
                </a:lnTo>
                <a:lnTo>
                  <a:pt x="975333" y="2046017"/>
                </a:lnTo>
                <a:lnTo>
                  <a:pt x="1023518" y="2047131"/>
                </a:lnTo>
                <a:lnTo>
                  <a:pt x="11033695" y="2047131"/>
                </a:lnTo>
                <a:lnTo>
                  <a:pt x="11081879" y="2046017"/>
                </a:lnTo>
                <a:lnTo>
                  <a:pt x="11129490" y="2042707"/>
                </a:lnTo>
                <a:lnTo>
                  <a:pt x="11176478" y="2037251"/>
                </a:lnTo>
                <a:lnTo>
                  <a:pt x="11222794" y="2029699"/>
                </a:lnTo>
                <a:lnTo>
                  <a:pt x="11268390" y="2020098"/>
                </a:lnTo>
                <a:lnTo>
                  <a:pt x="11313215" y="2008498"/>
                </a:lnTo>
                <a:lnTo>
                  <a:pt x="11357221" y="1994949"/>
                </a:lnTo>
                <a:lnTo>
                  <a:pt x="11400359" y="1979499"/>
                </a:lnTo>
                <a:lnTo>
                  <a:pt x="11442580" y="1962198"/>
                </a:lnTo>
                <a:lnTo>
                  <a:pt x="11483833" y="1943094"/>
                </a:lnTo>
                <a:lnTo>
                  <a:pt x="11524071" y="1922238"/>
                </a:lnTo>
                <a:lnTo>
                  <a:pt x="11563244" y="1899677"/>
                </a:lnTo>
                <a:lnTo>
                  <a:pt x="11601303" y="1875462"/>
                </a:lnTo>
                <a:lnTo>
                  <a:pt x="11638199" y="1849642"/>
                </a:lnTo>
                <a:lnTo>
                  <a:pt x="11673882" y="1822265"/>
                </a:lnTo>
                <a:lnTo>
                  <a:pt x="11708304" y="1793380"/>
                </a:lnTo>
                <a:lnTo>
                  <a:pt x="11741415" y="1763038"/>
                </a:lnTo>
                <a:lnTo>
                  <a:pt x="11773166" y="1731286"/>
                </a:lnTo>
                <a:lnTo>
                  <a:pt x="11803508" y="1698175"/>
                </a:lnTo>
                <a:lnTo>
                  <a:pt x="11832392" y="1663753"/>
                </a:lnTo>
                <a:lnTo>
                  <a:pt x="11859769" y="1628070"/>
                </a:lnTo>
                <a:lnTo>
                  <a:pt x="11885590" y="1591174"/>
                </a:lnTo>
                <a:lnTo>
                  <a:pt x="11909804" y="1553115"/>
                </a:lnTo>
                <a:lnTo>
                  <a:pt x="11932364" y="1513942"/>
                </a:lnTo>
                <a:lnTo>
                  <a:pt x="11953220" y="1473704"/>
                </a:lnTo>
                <a:lnTo>
                  <a:pt x="11972324" y="1432451"/>
                </a:lnTo>
                <a:lnTo>
                  <a:pt x="11989625" y="1390230"/>
                </a:lnTo>
                <a:lnTo>
                  <a:pt x="12005074" y="1347093"/>
                </a:lnTo>
                <a:lnTo>
                  <a:pt x="12018623" y="1303087"/>
                </a:lnTo>
                <a:lnTo>
                  <a:pt x="12030223" y="1258262"/>
                </a:lnTo>
                <a:lnTo>
                  <a:pt x="12039823" y="1212667"/>
                </a:lnTo>
                <a:lnTo>
                  <a:pt x="12047376" y="1166351"/>
                </a:lnTo>
                <a:lnTo>
                  <a:pt x="12052832" y="1119364"/>
                </a:lnTo>
                <a:lnTo>
                  <a:pt x="12056141" y="1071754"/>
                </a:lnTo>
                <a:lnTo>
                  <a:pt x="12057255" y="1023570"/>
                </a:lnTo>
                <a:lnTo>
                  <a:pt x="12056141" y="975386"/>
                </a:lnTo>
                <a:lnTo>
                  <a:pt x="12052832" y="927776"/>
                </a:lnTo>
                <a:lnTo>
                  <a:pt x="12047376" y="880787"/>
                </a:lnTo>
                <a:lnTo>
                  <a:pt x="12039823" y="834471"/>
                </a:lnTo>
                <a:lnTo>
                  <a:pt x="12030223" y="788875"/>
                </a:lnTo>
                <a:lnTo>
                  <a:pt x="12018623" y="744050"/>
                </a:lnTo>
                <a:lnTo>
                  <a:pt x="12005074" y="700043"/>
                </a:lnTo>
                <a:lnTo>
                  <a:pt x="11989625" y="656905"/>
                </a:lnTo>
                <a:lnTo>
                  <a:pt x="11972324" y="614684"/>
                </a:lnTo>
                <a:lnTo>
                  <a:pt x="11953220" y="573430"/>
                </a:lnTo>
                <a:lnTo>
                  <a:pt x="11932364" y="533192"/>
                </a:lnTo>
                <a:lnTo>
                  <a:pt x="11909804" y="494018"/>
                </a:lnTo>
                <a:lnTo>
                  <a:pt x="11885590" y="455959"/>
                </a:lnTo>
                <a:lnTo>
                  <a:pt x="11859769" y="419063"/>
                </a:lnTo>
                <a:lnTo>
                  <a:pt x="11832392" y="383379"/>
                </a:lnTo>
                <a:lnTo>
                  <a:pt x="11803508" y="348957"/>
                </a:lnTo>
                <a:lnTo>
                  <a:pt x="11773166" y="315846"/>
                </a:lnTo>
                <a:lnTo>
                  <a:pt x="11741415" y="284094"/>
                </a:lnTo>
                <a:lnTo>
                  <a:pt x="11708304" y="253751"/>
                </a:lnTo>
                <a:lnTo>
                  <a:pt x="11673882" y="224867"/>
                </a:lnTo>
                <a:lnTo>
                  <a:pt x="11638199" y="197489"/>
                </a:lnTo>
                <a:lnTo>
                  <a:pt x="11601303" y="171669"/>
                </a:lnTo>
                <a:lnTo>
                  <a:pt x="11563244" y="147453"/>
                </a:lnTo>
                <a:lnTo>
                  <a:pt x="11524071" y="124893"/>
                </a:lnTo>
                <a:lnTo>
                  <a:pt x="11483833" y="104037"/>
                </a:lnTo>
                <a:lnTo>
                  <a:pt x="11442580" y="84933"/>
                </a:lnTo>
                <a:lnTo>
                  <a:pt x="11400359" y="67632"/>
                </a:lnTo>
                <a:lnTo>
                  <a:pt x="11357221" y="52182"/>
                </a:lnTo>
                <a:lnTo>
                  <a:pt x="11313215" y="38632"/>
                </a:lnTo>
                <a:lnTo>
                  <a:pt x="11268390" y="27033"/>
                </a:lnTo>
                <a:lnTo>
                  <a:pt x="11222794" y="17432"/>
                </a:lnTo>
                <a:lnTo>
                  <a:pt x="11176478" y="9879"/>
                </a:lnTo>
                <a:lnTo>
                  <a:pt x="11129490" y="4423"/>
                </a:lnTo>
                <a:lnTo>
                  <a:pt x="11081879" y="1114"/>
                </a:lnTo>
                <a:lnTo>
                  <a:pt x="11033695" y="0"/>
                </a:lnTo>
                <a:close/>
              </a:path>
            </a:pathLst>
          </a:custGeom>
          <a:solidFill>
            <a:schemeClr val="accent6"/>
          </a:solidFill>
        </p:spPr>
        <p:txBody>
          <a:bodyPr wrap="square" lIns="0" tIns="0" rIns="0" bIns="0" rtlCol="0"/>
          <a:lstStyle/>
          <a:p>
            <a:endParaRPr sz="2183" dirty="0"/>
          </a:p>
        </p:txBody>
      </p:sp>
      <p:sp>
        <p:nvSpPr>
          <p:cNvPr id="9" name="object 9"/>
          <p:cNvSpPr txBox="1"/>
          <p:nvPr/>
        </p:nvSpPr>
        <p:spPr>
          <a:xfrm>
            <a:off x="2545220" y="3792441"/>
            <a:ext cx="13330331" cy="1650216"/>
          </a:xfrm>
          <a:prstGeom prst="rect">
            <a:avLst/>
          </a:prstGeom>
        </p:spPr>
        <p:txBody>
          <a:bodyPr vert="horz" wrap="square" lIns="0" tIns="13863" rIns="0" bIns="0" rtlCol="0">
            <a:spAutoFit/>
          </a:bodyPr>
          <a:lstStyle/>
          <a:p>
            <a:pPr marL="15404" marR="267256" algn="just">
              <a:lnSpc>
                <a:spcPct val="113700"/>
              </a:lnSpc>
              <a:spcBef>
                <a:spcPts val="109"/>
              </a:spcBef>
            </a:pPr>
            <a:r>
              <a:rPr sz="3154" dirty="0">
                <a:latin typeface="Objective" pitchFamily="2" charset="77"/>
                <a:cs typeface="Verdana"/>
              </a:rPr>
              <a:t>Esta modalidad de anulación del pago desde el </a:t>
            </a:r>
            <a:r>
              <a:rPr sz="3154" b="1" dirty="0">
                <a:solidFill>
                  <a:srgbClr val="5FA6EF"/>
                </a:solidFill>
                <a:latin typeface="Objective" pitchFamily="2" charset="77"/>
                <a:cs typeface="Arial"/>
              </a:rPr>
              <a:t>App Mesero  </a:t>
            </a:r>
            <a:r>
              <a:rPr sz="3154" b="1" dirty="0">
                <a:latin typeface="Objective" pitchFamily="2" charset="77"/>
                <a:cs typeface="Arial"/>
              </a:rPr>
              <a:t>solo aplica mientras la mesa se encuentre “Ocupada”</a:t>
            </a:r>
            <a:r>
              <a:rPr sz="3154" dirty="0">
                <a:latin typeface="Objective" pitchFamily="2" charset="77"/>
                <a:cs typeface="Verdana"/>
              </a:rPr>
              <a:t>, cuando  se libera </a:t>
            </a:r>
            <a:r>
              <a:rPr lang="es-MX" sz="3154" dirty="0">
                <a:latin typeface="Objective" pitchFamily="2" charset="77"/>
                <a:cs typeface="Verdana"/>
              </a:rPr>
              <a:t>la mesa </a:t>
            </a:r>
            <a:r>
              <a:rPr sz="3154" dirty="0">
                <a:latin typeface="Objective" pitchFamily="2" charset="77"/>
                <a:cs typeface="Verdana"/>
              </a:rPr>
              <a:t>se deberá realizar la anulación a través de 2 </a:t>
            </a:r>
            <a:r>
              <a:rPr sz="3154" dirty="0" err="1">
                <a:latin typeface="Objective" pitchFamily="2" charset="77"/>
                <a:cs typeface="Verdana"/>
              </a:rPr>
              <a:t>canales</a:t>
            </a:r>
            <a:r>
              <a:rPr sz="3154" dirty="0">
                <a:latin typeface="Objective" pitchFamily="2" charset="77"/>
                <a:cs typeface="Verdana"/>
              </a:rPr>
              <a:t>:</a:t>
            </a:r>
            <a:endParaRPr lang="es-PE" sz="3154" dirty="0">
              <a:latin typeface="Objective" pitchFamily="2" charset="77"/>
              <a:cs typeface="Verdana"/>
            </a:endParaRPr>
          </a:p>
        </p:txBody>
      </p:sp>
      <p:sp>
        <p:nvSpPr>
          <p:cNvPr id="10" name="object 10"/>
          <p:cNvSpPr/>
          <p:nvPr/>
        </p:nvSpPr>
        <p:spPr>
          <a:xfrm>
            <a:off x="4498879" y="8858135"/>
            <a:ext cx="14624239" cy="2483069"/>
          </a:xfrm>
          <a:custGeom>
            <a:avLst/>
            <a:gdLst/>
            <a:ahLst/>
            <a:cxnLst/>
            <a:rect l="l" t="t" r="r" b="b"/>
            <a:pathLst>
              <a:path w="12057380" h="2047240">
                <a:moveTo>
                  <a:pt x="11033695" y="0"/>
                </a:moveTo>
                <a:lnTo>
                  <a:pt x="1023518" y="0"/>
                </a:lnTo>
                <a:lnTo>
                  <a:pt x="975333" y="1114"/>
                </a:lnTo>
                <a:lnTo>
                  <a:pt x="927722" y="4423"/>
                </a:lnTo>
                <a:lnTo>
                  <a:pt x="880734" y="9879"/>
                </a:lnTo>
                <a:lnTo>
                  <a:pt x="834418" y="17432"/>
                </a:lnTo>
                <a:lnTo>
                  <a:pt x="788822" y="27033"/>
                </a:lnTo>
                <a:lnTo>
                  <a:pt x="743998" y="38632"/>
                </a:lnTo>
                <a:lnTo>
                  <a:pt x="699992" y="52182"/>
                </a:lnTo>
                <a:lnTo>
                  <a:pt x="656855" y="67632"/>
                </a:lnTo>
                <a:lnTo>
                  <a:pt x="614636" y="84933"/>
                </a:lnTo>
                <a:lnTo>
                  <a:pt x="573384" y="104037"/>
                </a:lnTo>
                <a:lnTo>
                  <a:pt x="533147" y="124893"/>
                </a:lnTo>
                <a:lnTo>
                  <a:pt x="493976" y="147453"/>
                </a:lnTo>
                <a:lnTo>
                  <a:pt x="455918" y="171669"/>
                </a:lnTo>
                <a:lnTo>
                  <a:pt x="419024" y="197489"/>
                </a:lnTo>
                <a:lnTo>
                  <a:pt x="383343" y="224867"/>
                </a:lnTo>
                <a:lnTo>
                  <a:pt x="348923" y="253751"/>
                </a:lnTo>
                <a:lnTo>
                  <a:pt x="315814" y="284094"/>
                </a:lnTo>
                <a:lnTo>
                  <a:pt x="284065" y="315846"/>
                </a:lnTo>
                <a:lnTo>
                  <a:pt x="253725" y="348957"/>
                </a:lnTo>
                <a:lnTo>
                  <a:pt x="224843" y="383379"/>
                </a:lnTo>
                <a:lnTo>
                  <a:pt x="197468" y="419063"/>
                </a:lnTo>
                <a:lnTo>
                  <a:pt x="171650" y="455959"/>
                </a:lnTo>
                <a:lnTo>
                  <a:pt x="147437" y="494018"/>
                </a:lnTo>
                <a:lnTo>
                  <a:pt x="124879" y="533192"/>
                </a:lnTo>
                <a:lnTo>
                  <a:pt x="104024" y="573430"/>
                </a:lnTo>
                <a:lnTo>
                  <a:pt x="84923" y="614684"/>
                </a:lnTo>
                <a:lnTo>
                  <a:pt x="67624" y="656905"/>
                </a:lnTo>
                <a:lnTo>
                  <a:pt x="52175" y="700043"/>
                </a:lnTo>
                <a:lnTo>
                  <a:pt x="38628" y="744050"/>
                </a:lnTo>
                <a:lnTo>
                  <a:pt x="27029" y="788875"/>
                </a:lnTo>
                <a:lnTo>
                  <a:pt x="17430" y="834471"/>
                </a:lnTo>
                <a:lnTo>
                  <a:pt x="9878" y="880787"/>
                </a:lnTo>
                <a:lnTo>
                  <a:pt x="4423" y="927776"/>
                </a:lnTo>
                <a:lnTo>
                  <a:pt x="1113" y="975386"/>
                </a:lnTo>
                <a:lnTo>
                  <a:pt x="0" y="1023570"/>
                </a:lnTo>
                <a:lnTo>
                  <a:pt x="1113" y="1071754"/>
                </a:lnTo>
                <a:lnTo>
                  <a:pt x="4423" y="1119364"/>
                </a:lnTo>
                <a:lnTo>
                  <a:pt x="9878" y="1166351"/>
                </a:lnTo>
                <a:lnTo>
                  <a:pt x="17430" y="1212667"/>
                </a:lnTo>
                <a:lnTo>
                  <a:pt x="27029" y="1258262"/>
                </a:lnTo>
                <a:lnTo>
                  <a:pt x="38628" y="1303087"/>
                </a:lnTo>
                <a:lnTo>
                  <a:pt x="52175" y="1347093"/>
                </a:lnTo>
                <a:lnTo>
                  <a:pt x="67624" y="1390230"/>
                </a:lnTo>
                <a:lnTo>
                  <a:pt x="84923" y="1432451"/>
                </a:lnTo>
                <a:lnTo>
                  <a:pt x="104024" y="1473704"/>
                </a:lnTo>
                <a:lnTo>
                  <a:pt x="124879" y="1513942"/>
                </a:lnTo>
                <a:lnTo>
                  <a:pt x="147437" y="1553115"/>
                </a:lnTo>
                <a:lnTo>
                  <a:pt x="171650" y="1591174"/>
                </a:lnTo>
                <a:lnTo>
                  <a:pt x="197468" y="1628070"/>
                </a:lnTo>
                <a:lnTo>
                  <a:pt x="224843" y="1663753"/>
                </a:lnTo>
                <a:lnTo>
                  <a:pt x="253725" y="1698175"/>
                </a:lnTo>
                <a:lnTo>
                  <a:pt x="284065" y="1731286"/>
                </a:lnTo>
                <a:lnTo>
                  <a:pt x="315814" y="1763038"/>
                </a:lnTo>
                <a:lnTo>
                  <a:pt x="348923" y="1793380"/>
                </a:lnTo>
                <a:lnTo>
                  <a:pt x="383343" y="1822265"/>
                </a:lnTo>
                <a:lnTo>
                  <a:pt x="419024" y="1849642"/>
                </a:lnTo>
                <a:lnTo>
                  <a:pt x="455918" y="1875462"/>
                </a:lnTo>
                <a:lnTo>
                  <a:pt x="493976" y="1899677"/>
                </a:lnTo>
                <a:lnTo>
                  <a:pt x="533147" y="1922238"/>
                </a:lnTo>
                <a:lnTo>
                  <a:pt x="573384" y="1943094"/>
                </a:lnTo>
                <a:lnTo>
                  <a:pt x="614636" y="1962198"/>
                </a:lnTo>
                <a:lnTo>
                  <a:pt x="656855" y="1979499"/>
                </a:lnTo>
                <a:lnTo>
                  <a:pt x="699992" y="1994949"/>
                </a:lnTo>
                <a:lnTo>
                  <a:pt x="743998" y="2008498"/>
                </a:lnTo>
                <a:lnTo>
                  <a:pt x="788822" y="2020098"/>
                </a:lnTo>
                <a:lnTo>
                  <a:pt x="834418" y="2029699"/>
                </a:lnTo>
                <a:lnTo>
                  <a:pt x="880734" y="2037251"/>
                </a:lnTo>
                <a:lnTo>
                  <a:pt x="927722" y="2042707"/>
                </a:lnTo>
                <a:lnTo>
                  <a:pt x="975333" y="2046017"/>
                </a:lnTo>
                <a:lnTo>
                  <a:pt x="1023518" y="2047131"/>
                </a:lnTo>
                <a:lnTo>
                  <a:pt x="11033695" y="2047131"/>
                </a:lnTo>
                <a:lnTo>
                  <a:pt x="11081879" y="2046017"/>
                </a:lnTo>
                <a:lnTo>
                  <a:pt x="11129490" y="2042707"/>
                </a:lnTo>
                <a:lnTo>
                  <a:pt x="11176478" y="2037251"/>
                </a:lnTo>
                <a:lnTo>
                  <a:pt x="11222794" y="2029699"/>
                </a:lnTo>
                <a:lnTo>
                  <a:pt x="11268390" y="2020098"/>
                </a:lnTo>
                <a:lnTo>
                  <a:pt x="11313215" y="2008498"/>
                </a:lnTo>
                <a:lnTo>
                  <a:pt x="11357221" y="1994949"/>
                </a:lnTo>
                <a:lnTo>
                  <a:pt x="11400359" y="1979499"/>
                </a:lnTo>
                <a:lnTo>
                  <a:pt x="11442580" y="1962198"/>
                </a:lnTo>
                <a:lnTo>
                  <a:pt x="11483833" y="1943094"/>
                </a:lnTo>
                <a:lnTo>
                  <a:pt x="11524071" y="1922238"/>
                </a:lnTo>
                <a:lnTo>
                  <a:pt x="11563244" y="1899677"/>
                </a:lnTo>
                <a:lnTo>
                  <a:pt x="11601303" y="1875462"/>
                </a:lnTo>
                <a:lnTo>
                  <a:pt x="11638199" y="1849642"/>
                </a:lnTo>
                <a:lnTo>
                  <a:pt x="11673882" y="1822265"/>
                </a:lnTo>
                <a:lnTo>
                  <a:pt x="11708304" y="1793380"/>
                </a:lnTo>
                <a:lnTo>
                  <a:pt x="11741415" y="1763038"/>
                </a:lnTo>
                <a:lnTo>
                  <a:pt x="11773166" y="1731286"/>
                </a:lnTo>
                <a:lnTo>
                  <a:pt x="11803508" y="1698175"/>
                </a:lnTo>
                <a:lnTo>
                  <a:pt x="11832392" y="1663753"/>
                </a:lnTo>
                <a:lnTo>
                  <a:pt x="11859769" y="1628070"/>
                </a:lnTo>
                <a:lnTo>
                  <a:pt x="11885590" y="1591174"/>
                </a:lnTo>
                <a:lnTo>
                  <a:pt x="11909804" y="1553115"/>
                </a:lnTo>
                <a:lnTo>
                  <a:pt x="11932364" y="1513942"/>
                </a:lnTo>
                <a:lnTo>
                  <a:pt x="11953220" y="1473704"/>
                </a:lnTo>
                <a:lnTo>
                  <a:pt x="11972324" y="1432451"/>
                </a:lnTo>
                <a:lnTo>
                  <a:pt x="11989625" y="1390230"/>
                </a:lnTo>
                <a:lnTo>
                  <a:pt x="12005074" y="1347093"/>
                </a:lnTo>
                <a:lnTo>
                  <a:pt x="12018623" y="1303087"/>
                </a:lnTo>
                <a:lnTo>
                  <a:pt x="12030223" y="1258262"/>
                </a:lnTo>
                <a:lnTo>
                  <a:pt x="12039823" y="1212667"/>
                </a:lnTo>
                <a:lnTo>
                  <a:pt x="12047376" y="1166351"/>
                </a:lnTo>
                <a:lnTo>
                  <a:pt x="12052832" y="1119364"/>
                </a:lnTo>
                <a:lnTo>
                  <a:pt x="12056141" y="1071754"/>
                </a:lnTo>
                <a:lnTo>
                  <a:pt x="12057255" y="1023570"/>
                </a:lnTo>
                <a:lnTo>
                  <a:pt x="12056141" y="975386"/>
                </a:lnTo>
                <a:lnTo>
                  <a:pt x="12052832" y="927776"/>
                </a:lnTo>
                <a:lnTo>
                  <a:pt x="12047376" y="880787"/>
                </a:lnTo>
                <a:lnTo>
                  <a:pt x="12039823" y="834471"/>
                </a:lnTo>
                <a:lnTo>
                  <a:pt x="12030223" y="788875"/>
                </a:lnTo>
                <a:lnTo>
                  <a:pt x="12018623" y="744050"/>
                </a:lnTo>
                <a:lnTo>
                  <a:pt x="12005074" y="700043"/>
                </a:lnTo>
                <a:lnTo>
                  <a:pt x="11989625" y="656905"/>
                </a:lnTo>
                <a:lnTo>
                  <a:pt x="11972324" y="614684"/>
                </a:lnTo>
                <a:lnTo>
                  <a:pt x="11953220" y="573430"/>
                </a:lnTo>
                <a:lnTo>
                  <a:pt x="11932364" y="533192"/>
                </a:lnTo>
                <a:lnTo>
                  <a:pt x="11909804" y="494018"/>
                </a:lnTo>
                <a:lnTo>
                  <a:pt x="11885590" y="455959"/>
                </a:lnTo>
                <a:lnTo>
                  <a:pt x="11859769" y="419063"/>
                </a:lnTo>
                <a:lnTo>
                  <a:pt x="11832392" y="383379"/>
                </a:lnTo>
                <a:lnTo>
                  <a:pt x="11803508" y="348957"/>
                </a:lnTo>
                <a:lnTo>
                  <a:pt x="11773166" y="315846"/>
                </a:lnTo>
                <a:lnTo>
                  <a:pt x="11741415" y="284094"/>
                </a:lnTo>
                <a:lnTo>
                  <a:pt x="11708304" y="253751"/>
                </a:lnTo>
                <a:lnTo>
                  <a:pt x="11673882" y="224867"/>
                </a:lnTo>
                <a:lnTo>
                  <a:pt x="11638199" y="197489"/>
                </a:lnTo>
                <a:lnTo>
                  <a:pt x="11601303" y="171669"/>
                </a:lnTo>
                <a:lnTo>
                  <a:pt x="11563244" y="147453"/>
                </a:lnTo>
                <a:lnTo>
                  <a:pt x="11524071" y="124893"/>
                </a:lnTo>
                <a:lnTo>
                  <a:pt x="11483833" y="104037"/>
                </a:lnTo>
                <a:lnTo>
                  <a:pt x="11442580" y="84933"/>
                </a:lnTo>
                <a:lnTo>
                  <a:pt x="11400359" y="67632"/>
                </a:lnTo>
                <a:lnTo>
                  <a:pt x="11357221" y="52182"/>
                </a:lnTo>
                <a:lnTo>
                  <a:pt x="11313215" y="38632"/>
                </a:lnTo>
                <a:lnTo>
                  <a:pt x="11268390" y="27033"/>
                </a:lnTo>
                <a:lnTo>
                  <a:pt x="11222794" y="17432"/>
                </a:lnTo>
                <a:lnTo>
                  <a:pt x="11176478" y="9879"/>
                </a:lnTo>
                <a:lnTo>
                  <a:pt x="11129490" y="4423"/>
                </a:lnTo>
                <a:lnTo>
                  <a:pt x="11081879" y="1114"/>
                </a:lnTo>
                <a:lnTo>
                  <a:pt x="11033695" y="0"/>
                </a:lnTo>
                <a:close/>
              </a:path>
            </a:pathLst>
          </a:custGeom>
          <a:solidFill>
            <a:srgbClr val="00A6F7"/>
          </a:solidFill>
        </p:spPr>
        <p:txBody>
          <a:bodyPr wrap="square" lIns="0" tIns="0" rIns="0" bIns="0" rtlCol="0"/>
          <a:lstStyle/>
          <a:p>
            <a:endParaRPr sz="2183"/>
          </a:p>
        </p:txBody>
      </p:sp>
      <p:sp>
        <p:nvSpPr>
          <p:cNvPr id="11" name="object 11"/>
          <p:cNvSpPr txBox="1"/>
          <p:nvPr/>
        </p:nvSpPr>
        <p:spPr>
          <a:xfrm>
            <a:off x="5607438" y="9313448"/>
            <a:ext cx="12463104" cy="1083915"/>
          </a:xfrm>
          <a:prstGeom prst="rect">
            <a:avLst/>
          </a:prstGeom>
        </p:spPr>
        <p:txBody>
          <a:bodyPr vert="horz" wrap="square" lIns="0" tIns="14633" rIns="0" bIns="0" rtlCol="0">
            <a:spAutoFit/>
          </a:bodyPr>
          <a:lstStyle/>
          <a:p>
            <a:pPr marL="15404" marR="6162">
              <a:lnSpc>
                <a:spcPct val="120600"/>
              </a:lnSpc>
              <a:spcBef>
                <a:spcPts val="115"/>
              </a:spcBef>
            </a:pPr>
            <a:r>
              <a:rPr sz="2972" b="1" dirty="0">
                <a:solidFill>
                  <a:srgbClr val="FFFFFF"/>
                </a:solidFill>
                <a:latin typeface="Objective" pitchFamily="2" charset="77"/>
                <a:cs typeface="Arial"/>
              </a:rPr>
              <a:t>Para el comprobante de venta: El punto de venta de  Restaurant.pe (por la computadora) </a:t>
            </a:r>
            <a:endParaRPr sz="2972" dirty="0">
              <a:latin typeface="Objective" pitchFamily="2" charset="77"/>
              <a:cs typeface="Arial"/>
            </a:endParaRPr>
          </a:p>
        </p:txBody>
      </p:sp>
      <p:sp>
        <p:nvSpPr>
          <p:cNvPr id="13" name="object 9">
            <a:extLst>
              <a:ext uri="{FF2B5EF4-FFF2-40B4-BE49-F238E27FC236}">
                <a16:creationId xmlns:a16="http://schemas.microsoft.com/office/drawing/2014/main" id="{5A34104B-9580-FCD0-69A9-83C5ED7199C6}"/>
              </a:ext>
            </a:extLst>
          </p:cNvPr>
          <p:cNvSpPr txBox="1"/>
          <p:nvPr/>
        </p:nvSpPr>
        <p:spPr>
          <a:xfrm>
            <a:off x="5422272" y="6290896"/>
            <a:ext cx="13421476" cy="1089165"/>
          </a:xfrm>
          <a:prstGeom prst="rect">
            <a:avLst/>
          </a:prstGeom>
        </p:spPr>
        <p:txBody>
          <a:bodyPr vert="horz" wrap="square" lIns="0" tIns="13863" rIns="0" bIns="0" rtlCol="0">
            <a:spAutoFit/>
          </a:bodyPr>
          <a:lstStyle/>
          <a:p>
            <a:pPr marL="15404" marR="267256">
              <a:lnSpc>
                <a:spcPct val="113700"/>
              </a:lnSpc>
              <a:spcBef>
                <a:spcPts val="109"/>
              </a:spcBef>
            </a:pPr>
            <a:r>
              <a:rPr lang="es-PE" sz="3154" b="1" dirty="0">
                <a:solidFill>
                  <a:schemeClr val="bg1"/>
                </a:solidFill>
                <a:latin typeface="Objective Medium" pitchFamily="2" charset="77"/>
                <a:cs typeface="Verdana"/>
              </a:rPr>
              <a:t>Para la transacción: Niubiz en Línea --&gt; https://www.niubiz.com.pe/centro-de-ayuda/niubiz-en-linea/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066241" y="3158836"/>
            <a:ext cx="11040159" cy="1506267"/>
          </a:xfrm>
          <a:prstGeom prst="rect">
            <a:avLst/>
          </a:prstGeom>
        </p:spPr>
        <p:txBody>
          <a:bodyPr vert="horz" wrap="square" lIns="0" tIns="43900" rIns="0" bIns="0" rtlCol="0">
            <a:spAutoFit/>
          </a:bodyPr>
          <a:lstStyle/>
          <a:p>
            <a:pPr marL="15404" marR="6162">
              <a:lnSpc>
                <a:spcPts val="5713"/>
              </a:lnSpc>
              <a:spcBef>
                <a:spcPts val="346"/>
              </a:spcBef>
            </a:pPr>
            <a:r>
              <a:rPr sz="4852" b="1" dirty="0">
                <a:latin typeface="Objective" pitchFamily="2" charset="77"/>
                <a:cs typeface="Arial"/>
              </a:rPr>
              <a:t>¿Cómo anulo un pago desde el  </a:t>
            </a:r>
            <a:r>
              <a:rPr sz="4852" b="1" kern="1200" dirty="0">
                <a:solidFill>
                  <a:srgbClr val="03A9F4"/>
                </a:solidFill>
                <a:latin typeface="Objective" pitchFamily="2" charset="77"/>
                <a:ea typeface="+mn-ea"/>
                <a:cs typeface="Arial"/>
              </a:rPr>
              <a:t>punto de venta de Restaurant.pe?</a:t>
            </a:r>
          </a:p>
        </p:txBody>
      </p:sp>
      <p:sp>
        <p:nvSpPr>
          <p:cNvPr id="8" name="object 8"/>
          <p:cNvSpPr txBox="1"/>
          <p:nvPr/>
        </p:nvSpPr>
        <p:spPr>
          <a:xfrm>
            <a:off x="2095743" y="4814821"/>
            <a:ext cx="11391657" cy="1115002"/>
          </a:xfrm>
          <a:prstGeom prst="rect">
            <a:avLst/>
          </a:prstGeom>
        </p:spPr>
        <p:txBody>
          <a:bodyPr vert="horz" wrap="square" lIns="0" tIns="79329" rIns="0" bIns="0" rtlCol="0">
            <a:spAutoFit/>
          </a:bodyPr>
          <a:lstStyle/>
          <a:p>
            <a:pPr marL="15404">
              <a:spcBef>
                <a:spcPts val="625"/>
              </a:spcBef>
            </a:pPr>
            <a:r>
              <a:rPr sz="3154" dirty="0">
                <a:latin typeface="Objective" pitchFamily="2" charset="77"/>
                <a:cs typeface="Verdana"/>
              </a:rPr>
              <a:t>Deberás seguir estos pasos desde el punto de venta de</a:t>
            </a:r>
          </a:p>
          <a:p>
            <a:pPr marL="15404">
              <a:spcBef>
                <a:spcPts val="522"/>
              </a:spcBef>
            </a:pPr>
            <a:r>
              <a:rPr sz="3154" b="1" dirty="0">
                <a:latin typeface="Objective" pitchFamily="2" charset="77"/>
                <a:cs typeface="Arial"/>
              </a:rPr>
              <a:t>Restaurant.pe </a:t>
            </a:r>
            <a:r>
              <a:rPr sz="3154" dirty="0">
                <a:latin typeface="Objective" pitchFamily="2" charset="77"/>
                <a:cs typeface="Verdana"/>
              </a:rPr>
              <a:t>(a través de la computadora):</a:t>
            </a:r>
          </a:p>
        </p:txBody>
      </p:sp>
      <p:sp>
        <p:nvSpPr>
          <p:cNvPr id="9" name="object 9"/>
          <p:cNvSpPr txBox="1"/>
          <p:nvPr/>
        </p:nvSpPr>
        <p:spPr>
          <a:xfrm>
            <a:off x="2968868" y="6447366"/>
            <a:ext cx="5032132" cy="500944"/>
          </a:xfrm>
          <a:prstGeom prst="rect">
            <a:avLst/>
          </a:prstGeom>
        </p:spPr>
        <p:txBody>
          <a:bodyPr vert="horz" wrap="square" lIns="0" tIns="15404" rIns="0" bIns="0" rtlCol="0">
            <a:spAutoFit/>
          </a:bodyPr>
          <a:lstStyle/>
          <a:p>
            <a:pPr marL="15404">
              <a:spcBef>
                <a:spcPts val="121"/>
              </a:spcBef>
            </a:pPr>
            <a:r>
              <a:rPr sz="3154" dirty="0">
                <a:solidFill>
                  <a:srgbClr val="202020"/>
                </a:solidFill>
                <a:latin typeface="Objective" pitchFamily="2" charset="77"/>
                <a:cs typeface="Verdana"/>
              </a:rPr>
              <a:t>Ingresa a la opción caja</a:t>
            </a:r>
            <a:endParaRPr sz="3154" dirty="0">
              <a:latin typeface="Objective" pitchFamily="2" charset="77"/>
              <a:cs typeface="Verdana"/>
            </a:endParaRPr>
          </a:p>
        </p:txBody>
      </p:sp>
      <p:sp>
        <p:nvSpPr>
          <p:cNvPr id="10" name="object 10"/>
          <p:cNvSpPr txBox="1"/>
          <p:nvPr/>
        </p:nvSpPr>
        <p:spPr>
          <a:xfrm>
            <a:off x="2968866" y="7466227"/>
            <a:ext cx="6098933" cy="500944"/>
          </a:xfrm>
          <a:prstGeom prst="rect">
            <a:avLst/>
          </a:prstGeom>
        </p:spPr>
        <p:txBody>
          <a:bodyPr vert="horz" wrap="square" lIns="0" tIns="15404" rIns="0" bIns="0" rtlCol="0">
            <a:spAutoFit/>
          </a:bodyPr>
          <a:lstStyle/>
          <a:p>
            <a:pPr marL="15404">
              <a:spcBef>
                <a:spcPts val="121"/>
              </a:spcBef>
            </a:pPr>
            <a:r>
              <a:rPr sz="3154" dirty="0">
                <a:solidFill>
                  <a:srgbClr val="202020"/>
                </a:solidFill>
                <a:latin typeface="Objective" pitchFamily="2" charset="77"/>
                <a:cs typeface="Verdana"/>
              </a:rPr>
              <a:t>Ingresa a “historial de ventas”</a:t>
            </a:r>
            <a:endParaRPr sz="3154" dirty="0">
              <a:latin typeface="Objective" pitchFamily="2" charset="77"/>
              <a:cs typeface="Verdana"/>
            </a:endParaRPr>
          </a:p>
        </p:txBody>
      </p:sp>
      <p:sp>
        <p:nvSpPr>
          <p:cNvPr id="11" name="object 11"/>
          <p:cNvSpPr txBox="1"/>
          <p:nvPr/>
        </p:nvSpPr>
        <p:spPr>
          <a:xfrm>
            <a:off x="2968868" y="8485088"/>
            <a:ext cx="9223132" cy="500944"/>
          </a:xfrm>
          <a:prstGeom prst="rect">
            <a:avLst/>
          </a:prstGeom>
        </p:spPr>
        <p:txBody>
          <a:bodyPr vert="horz" wrap="square" lIns="0" tIns="15404" rIns="0" bIns="0" rtlCol="0">
            <a:spAutoFit/>
          </a:bodyPr>
          <a:lstStyle/>
          <a:p>
            <a:pPr marL="15404">
              <a:spcBef>
                <a:spcPts val="121"/>
              </a:spcBef>
            </a:pPr>
            <a:r>
              <a:rPr sz="3154" dirty="0">
                <a:solidFill>
                  <a:srgbClr val="202020"/>
                </a:solidFill>
                <a:latin typeface="Objective" pitchFamily="2" charset="77"/>
                <a:cs typeface="Verdana"/>
              </a:rPr>
              <a:t>Selecciona la transacción que desees anular</a:t>
            </a:r>
            <a:endParaRPr sz="3154" dirty="0">
              <a:latin typeface="Objective" pitchFamily="2" charset="77"/>
              <a:cs typeface="Verdana"/>
            </a:endParaRPr>
          </a:p>
        </p:txBody>
      </p:sp>
      <p:sp>
        <p:nvSpPr>
          <p:cNvPr id="12" name="object 12"/>
          <p:cNvSpPr txBox="1"/>
          <p:nvPr/>
        </p:nvSpPr>
        <p:spPr>
          <a:xfrm>
            <a:off x="2968866" y="9503950"/>
            <a:ext cx="5032133" cy="500944"/>
          </a:xfrm>
          <a:prstGeom prst="rect">
            <a:avLst/>
          </a:prstGeom>
        </p:spPr>
        <p:txBody>
          <a:bodyPr vert="horz" wrap="square" lIns="0" tIns="15404" rIns="0" bIns="0" rtlCol="0">
            <a:spAutoFit/>
          </a:bodyPr>
          <a:lstStyle/>
          <a:p>
            <a:pPr marL="15404">
              <a:spcBef>
                <a:spcPts val="121"/>
              </a:spcBef>
            </a:pPr>
            <a:r>
              <a:rPr sz="3154" dirty="0" err="1">
                <a:solidFill>
                  <a:srgbClr val="202020"/>
                </a:solidFill>
                <a:latin typeface="Objective" pitchFamily="2" charset="77"/>
                <a:cs typeface="Verdana"/>
              </a:rPr>
              <a:t>Clic</a:t>
            </a:r>
            <a:r>
              <a:rPr sz="3154" dirty="0">
                <a:solidFill>
                  <a:srgbClr val="202020"/>
                </a:solidFill>
                <a:latin typeface="Objective" pitchFamily="2" charset="77"/>
                <a:cs typeface="Verdana"/>
              </a:rPr>
              <a:t> en el botón “Anular”</a:t>
            </a:r>
            <a:endParaRPr sz="3154" dirty="0">
              <a:latin typeface="Objective" pitchFamily="2" charset="77"/>
              <a:cs typeface="Verdana"/>
            </a:endParaRPr>
          </a:p>
        </p:txBody>
      </p:sp>
      <p:pic>
        <p:nvPicPr>
          <p:cNvPr id="13" name="object 13"/>
          <p:cNvPicPr/>
          <p:nvPr/>
        </p:nvPicPr>
        <p:blipFill>
          <a:blip r:embed="rId2" cstate="print">
            <a:extLst>
              <a:ext uri="{28A0092B-C50C-407E-A947-70E740481C1C}">
                <a14:useLocalDpi xmlns:a14="http://schemas.microsoft.com/office/drawing/2010/main"/>
              </a:ext>
            </a:extLst>
          </a:blip>
          <a:stretch>
            <a:fillRect/>
          </a:stretch>
        </p:blipFill>
        <p:spPr>
          <a:xfrm>
            <a:off x="14833853" y="457200"/>
            <a:ext cx="7478052" cy="4207903"/>
          </a:xfrm>
          <a:prstGeom prst="rect">
            <a:avLst/>
          </a:prstGeom>
        </p:spPr>
      </p:pic>
      <p:pic>
        <p:nvPicPr>
          <p:cNvPr id="14" name="object 14"/>
          <p:cNvPicPr/>
          <p:nvPr/>
        </p:nvPicPr>
        <p:blipFill>
          <a:blip r:embed="rId3" cstate="print">
            <a:extLst>
              <a:ext uri="{28A0092B-C50C-407E-A947-70E740481C1C}">
                <a14:useLocalDpi xmlns:a14="http://schemas.microsoft.com/office/drawing/2010/main"/>
              </a:ext>
            </a:extLst>
          </a:blip>
          <a:stretch>
            <a:fillRect/>
          </a:stretch>
        </p:blipFill>
        <p:spPr>
          <a:xfrm>
            <a:off x="14829663" y="4730586"/>
            <a:ext cx="7481316" cy="4193742"/>
          </a:xfrm>
          <a:prstGeom prst="rect">
            <a:avLst/>
          </a:prstGeom>
        </p:spPr>
      </p:pic>
      <p:pic>
        <p:nvPicPr>
          <p:cNvPr id="15" name="object 15"/>
          <p:cNvPicPr/>
          <p:nvPr/>
        </p:nvPicPr>
        <p:blipFill>
          <a:blip r:embed="rId4" cstate="print">
            <a:extLst>
              <a:ext uri="{28A0092B-C50C-407E-A947-70E740481C1C}">
                <a14:useLocalDpi xmlns:a14="http://schemas.microsoft.com/office/drawing/2010/main"/>
              </a:ext>
            </a:extLst>
          </a:blip>
          <a:stretch>
            <a:fillRect/>
          </a:stretch>
        </p:blipFill>
        <p:spPr>
          <a:xfrm>
            <a:off x="14829663" y="8995280"/>
            <a:ext cx="7468832" cy="4196981"/>
          </a:xfrm>
          <a:prstGeom prst="rect">
            <a:avLst/>
          </a:prstGeom>
        </p:spPr>
      </p:pic>
      <p:sp>
        <p:nvSpPr>
          <p:cNvPr id="16" name="object 16"/>
          <p:cNvSpPr/>
          <p:nvPr/>
        </p:nvSpPr>
        <p:spPr>
          <a:xfrm>
            <a:off x="2073059" y="6337778"/>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7" name="object 17"/>
          <p:cNvSpPr/>
          <p:nvPr/>
        </p:nvSpPr>
        <p:spPr>
          <a:xfrm>
            <a:off x="2073059" y="7402037"/>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8" name="object 18"/>
          <p:cNvSpPr/>
          <p:nvPr/>
        </p:nvSpPr>
        <p:spPr>
          <a:xfrm>
            <a:off x="2073059" y="8421352"/>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9" name="object 19"/>
          <p:cNvSpPr/>
          <p:nvPr/>
        </p:nvSpPr>
        <p:spPr>
          <a:xfrm>
            <a:off x="2073059" y="9440667"/>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20" name="object 20"/>
          <p:cNvSpPr txBox="1"/>
          <p:nvPr/>
        </p:nvSpPr>
        <p:spPr>
          <a:xfrm>
            <a:off x="2254849" y="6383995"/>
            <a:ext cx="338110" cy="3684787"/>
          </a:xfrm>
          <a:prstGeom prst="rect">
            <a:avLst/>
          </a:prstGeom>
        </p:spPr>
        <p:txBody>
          <a:bodyPr vert="horz" wrap="square" lIns="0" tIns="17713" rIns="0" bIns="0" rtlCol="0">
            <a:spAutoFit/>
          </a:bodyPr>
          <a:lstStyle/>
          <a:p>
            <a:pPr marL="55454">
              <a:spcBef>
                <a:spcPts val="138"/>
              </a:spcBef>
            </a:pPr>
            <a:r>
              <a:rPr sz="3457" b="1" spc="-321" dirty="0">
                <a:solidFill>
                  <a:srgbClr val="FFFFFF"/>
                </a:solidFill>
                <a:latin typeface="Objective" pitchFamily="2" charset="77"/>
                <a:cs typeface="Arial"/>
              </a:rPr>
              <a:t>1</a:t>
            </a:r>
            <a:endParaRPr sz="3457" dirty="0">
              <a:latin typeface="Objective" pitchFamily="2" charset="77"/>
              <a:cs typeface="Arial"/>
            </a:endParaRPr>
          </a:p>
          <a:p>
            <a:pPr marL="23876">
              <a:spcBef>
                <a:spcPts val="4233"/>
              </a:spcBef>
            </a:pPr>
            <a:r>
              <a:rPr sz="3457" b="1" spc="358" dirty="0">
                <a:solidFill>
                  <a:srgbClr val="FFFFFF"/>
                </a:solidFill>
                <a:latin typeface="Objective" pitchFamily="2" charset="77"/>
                <a:cs typeface="Arial"/>
              </a:rPr>
              <a:t>2</a:t>
            </a:r>
            <a:endParaRPr sz="3457" dirty="0">
              <a:latin typeface="Objective" pitchFamily="2" charset="77"/>
              <a:cs typeface="Arial"/>
            </a:endParaRPr>
          </a:p>
          <a:p>
            <a:pPr marL="33118">
              <a:spcBef>
                <a:spcPts val="3881"/>
              </a:spcBef>
            </a:pPr>
            <a:r>
              <a:rPr sz="3457" b="1" spc="352" dirty="0">
                <a:solidFill>
                  <a:srgbClr val="FFFFFF"/>
                </a:solidFill>
                <a:latin typeface="Objective" pitchFamily="2" charset="77"/>
                <a:cs typeface="Arial"/>
              </a:rPr>
              <a:t>3</a:t>
            </a:r>
            <a:endParaRPr sz="3457" dirty="0">
              <a:latin typeface="Objective" pitchFamily="2" charset="77"/>
              <a:cs typeface="Arial"/>
            </a:endParaRPr>
          </a:p>
          <a:p>
            <a:pPr marL="15404">
              <a:spcBef>
                <a:spcPts val="3875"/>
              </a:spcBef>
            </a:pPr>
            <a:r>
              <a:rPr sz="3457" b="1" spc="382" dirty="0">
                <a:solidFill>
                  <a:srgbClr val="FFFFFF"/>
                </a:solidFill>
                <a:latin typeface="Objective" pitchFamily="2" charset="77"/>
                <a:cs typeface="Arial"/>
              </a:rPr>
              <a:t>4</a:t>
            </a:r>
            <a:endParaRPr sz="3457" dirty="0">
              <a:latin typeface="Objective" pitchFamily="2" charset="77"/>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151841" y="4114800"/>
            <a:ext cx="11040159" cy="1506267"/>
          </a:xfrm>
          <a:prstGeom prst="rect">
            <a:avLst/>
          </a:prstGeom>
        </p:spPr>
        <p:txBody>
          <a:bodyPr vert="horz" wrap="square" lIns="0" tIns="43900" rIns="0" bIns="0" rtlCol="0">
            <a:spAutoFit/>
          </a:bodyPr>
          <a:lstStyle/>
          <a:p>
            <a:pPr marL="15404" marR="6162">
              <a:lnSpc>
                <a:spcPts val="5713"/>
              </a:lnSpc>
              <a:spcBef>
                <a:spcPts val="346"/>
              </a:spcBef>
            </a:pPr>
            <a:r>
              <a:rPr sz="4852" b="1" dirty="0">
                <a:latin typeface="Objective" pitchFamily="2" charset="77"/>
                <a:cs typeface="Arial"/>
              </a:rPr>
              <a:t>¿</a:t>
            </a:r>
            <a:r>
              <a:rPr sz="4852" b="1" dirty="0" err="1">
                <a:latin typeface="Objective" pitchFamily="2" charset="77"/>
                <a:cs typeface="Arial"/>
              </a:rPr>
              <a:t>Cómo</a:t>
            </a:r>
            <a:r>
              <a:rPr sz="4852" b="1" dirty="0">
                <a:latin typeface="Objective" pitchFamily="2" charset="77"/>
                <a:cs typeface="Arial"/>
              </a:rPr>
              <a:t> </a:t>
            </a:r>
            <a:r>
              <a:rPr lang="es-MX" sz="4852" b="1" dirty="0">
                <a:latin typeface="Objective" pitchFamily="2" charset="77"/>
                <a:cs typeface="Arial"/>
              </a:rPr>
              <a:t>activo o desactivo la</a:t>
            </a:r>
            <a:r>
              <a:rPr sz="4852" b="1" dirty="0">
                <a:latin typeface="Objective" pitchFamily="2" charset="77"/>
                <a:cs typeface="Arial"/>
              </a:rPr>
              <a:t>  </a:t>
            </a:r>
            <a:r>
              <a:rPr lang="es-MX" sz="4852" b="1" kern="1200" dirty="0">
                <a:solidFill>
                  <a:srgbClr val="03A9F4"/>
                </a:solidFill>
                <a:latin typeface="Objective" pitchFamily="2" charset="77"/>
                <a:ea typeface="+mn-ea"/>
                <a:cs typeface="Arial"/>
              </a:rPr>
              <a:t>opción de efectivo</a:t>
            </a:r>
            <a:r>
              <a:rPr sz="4852" b="1" kern="1200" dirty="0">
                <a:solidFill>
                  <a:srgbClr val="03A9F4"/>
                </a:solidFill>
                <a:latin typeface="Objective" pitchFamily="2" charset="77"/>
                <a:ea typeface="+mn-ea"/>
                <a:cs typeface="Arial"/>
              </a:rPr>
              <a:t>?</a:t>
            </a:r>
          </a:p>
        </p:txBody>
      </p:sp>
      <p:sp>
        <p:nvSpPr>
          <p:cNvPr id="8" name="object 8"/>
          <p:cNvSpPr txBox="1"/>
          <p:nvPr/>
        </p:nvSpPr>
        <p:spPr>
          <a:xfrm>
            <a:off x="1181343" y="5770785"/>
            <a:ext cx="11391657" cy="1115002"/>
          </a:xfrm>
          <a:prstGeom prst="rect">
            <a:avLst/>
          </a:prstGeom>
        </p:spPr>
        <p:txBody>
          <a:bodyPr vert="horz" wrap="square" lIns="0" tIns="79329" rIns="0" bIns="0" rtlCol="0">
            <a:spAutoFit/>
          </a:bodyPr>
          <a:lstStyle/>
          <a:p>
            <a:pPr marL="15404">
              <a:spcBef>
                <a:spcPts val="625"/>
              </a:spcBef>
            </a:pPr>
            <a:r>
              <a:rPr sz="3154" dirty="0">
                <a:latin typeface="Objective" pitchFamily="2" charset="77"/>
                <a:cs typeface="Verdana"/>
              </a:rPr>
              <a:t>Deberás seguir estos pasos desde el punto de venta de</a:t>
            </a:r>
          </a:p>
          <a:p>
            <a:pPr marL="15404">
              <a:spcBef>
                <a:spcPts val="522"/>
              </a:spcBef>
            </a:pPr>
            <a:r>
              <a:rPr sz="3154" b="1" dirty="0">
                <a:latin typeface="Objective" pitchFamily="2" charset="77"/>
                <a:cs typeface="Arial"/>
              </a:rPr>
              <a:t>Restaurant.pe </a:t>
            </a:r>
            <a:r>
              <a:rPr sz="3154" dirty="0">
                <a:latin typeface="Objective" pitchFamily="2" charset="77"/>
                <a:cs typeface="Verdana"/>
              </a:rPr>
              <a:t>(a través de la computadora):</a:t>
            </a:r>
          </a:p>
        </p:txBody>
      </p:sp>
      <p:sp>
        <p:nvSpPr>
          <p:cNvPr id="9" name="object 9"/>
          <p:cNvSpPr txBox="1"/>
          <p:nvPr/>
        </p:nvSpPr>
        <p:spPr>
          <a:xfrm>
            <a:off x="2054468" y="7403330"/>
            <a:ext cx="7143206" cy="500944"/>
          </a:xfrm>
          <a:prstGeom prst="rect">
            <a:avLst/>
          </a:prstGeom>
        </p:spPr>
        <p:txBody>
          <a:bodyPr vert="horz" wrap="square" lIns="0" tIns="15404" rIns="0" bIns="0" rtlCol="0">
            <a:spAutoFit/>
          </a:bodyPr>
          <a:lstStyle/>
          <a:p>
            <a:pPr marL="15404">
              <a:spcBef>
                <a:spcPts val="121"/>
              </a:spcBef>
            </a:pPr>
            <a:r>
              <a:rPr sz="3154" dirty="0" err="1">
                <a:solidFill>
                  <a:srgbClr val="202020"/>
                </a:solidFill>
                <a:latin typeface="Objective" pitchFamily="2" charset="77"/>
                <a:cs typeface="Verdana"/>
              </a:rPr>
              <a:t>Ingresa</a:t>
            </a:r>
            <a:r>
              <a:rPr sz="3154" dirty="0">
                <a:solidFill>
                  <a:srgbClr val="202020"/>
                </a:solidFill>
                <a:latin typeface="Objective" pitchFamily="2" charset="77"/>
                <a:cs typeface="Verdana"/>
              </a:rPr>
              <a:t> a</a:t>
            </a:r>
            <a:r>
              <a:rPr lang="es-MX" sz="3154" dirty="0">
                <a:solidFill>
                  <a:srgbClr val="202020"/>
                </a:solidFill>
                <a:latin typeface="Objective" pitchFamily="2" charset="77"/>
                <a:cs typeface="Verdana"/>
              </a:rPr>
              <a:t>l menú principal, opción “Ajustes”</a:t>
            </a:r>
            <a:endParaRPr sz="3154" dirty="0">
              <a:latin typeface="Objective" pitchFamily="2" charset="77"/>
              <a:cs typeface="Verdana"/>
            </a:endParaRPr>
          </a:p>
        </p:txBody>
      </p:sp>
      <p:sp>
        <p:nvSpPr>
          <p:cNvPr id="10" name="object 10"/>
          <p:cNvSpPr txBox="1"/>
          <p:nvPr/>
        </p:nvSpPr>
        <p:spPr>
          <a:xfrm>
            <a:off x="2054466" y="8422191"/>
            <a:ext cx="6098933" cy="500944"/>
          </a:xfrm>
          <a:prstGeom prst="rect">
            <a:avLst/>
          </a:prstGeom>
        </p:spPr>
        <p:txBody>
          <a:bodyPr vert="horz" wrap="square" lIns="0" tIns="15404" rIns="0" bIns="0" rtlCol="0">
            <a:spAutoFit/>
          </a:bodyPr>
          <a:lstStyle/>
          <a:p>
            <a:pPr marL="15404">
              <a:spcBef>
                <a:spcPts val="121"/>
              </a:spcBef>
            </a:pPr>
            <a:r>
              <a:rPr sz="3154" dirty="0">
                <a:solidFill>
                  <a:srgbClr val="202020"/>
                </a:solidFill>
                <a:latin typeface="Objective" pitchFamily="2" charset="77"/>
                <a:cs typeface="Verdana"/>
              </a:rPr>
              <a:t>Ingresa a “</a:t>
            </a:r>
            <a:r>
              <a:rPr lang="es-MX" sz="3154" dirty="0">
                <a:solidFill>
                  <a:srgbClr val="202020"/>
                </a:solidFill>
                <a:latin typeface="Objective" pitchFamily="2" charset="77"/>
                <a:cs typeface="Verdana"/>
              </a:rPr>
              <a:t>Opciones de sistema</a:t>
            </a:r>
            <a:r>
              <a:rPr sz="3154" dirty="0">
                <a:solidFill>
                  <a:srgbClr val="202020"/>
                </a:solidFill>
                <a:latin typeface="Objective" pitchFamily="2" charset="77"/>
                <a:cs typeface="Verdana"/>
              </a:rPr>
              <a:t>”</a:t>
            </a:r>
            <a:endParaRPr sz="3154" dirty="0">
              <a:latin typeface="Objective" pitchFamily="2" charset="77"/>
              <a:cs typeface="Verdana"/>
            </a:endParaRPr>
          </a:p>
        </p:txBody>
      </p:sp>
      <p:sp>
        <p:nvSpPr>
          <p:cNvPr id="16" name="object 16"/>
          <p:cNvSpPr/>
          <p:nvPr/>
        </p:nvSpPr>
        <p:spPr>
          <a:xfrm>
            <a:off x="1158659" y="7293742"/>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7" name="object 17"/>
          <p:cNvSpPr/>
          <p:nvPr/>
        </p:nvSpPr>
        <p:spPr>
          <a:xfrm>
            <a:off x="1158659" y="8358001"/>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20" name="object 20"/>
          <p:cNvSpPr txBox="1"/>
          <p:nvPr/>
        </p:nvSpPr>
        <p:spPr>
          <a:xfrm>
            <a:off x="1340449" y="7339959"/>
            <a:ext cx="259751" cy="2652646"/>
          </a:xfrm>
          <a:prstGeom prst="rect">
            <a:avLst/>
          </a:prstGeom>
        </p:spPr>
        <p:txBody>
          <a:bodyPr vert="horz" wrap="square" lIns="0" tIns="17713" rIns="0" bIns="0" rtlCol="0">
            <a:spAutoFit/>
          </a:bodyPr>
          <a:lstStyle/>
          <a:p>
            <a:pPr marL="55454">
              <a:spcBef>
                <a:spcPts val="138"/>
              </a:spcBef>
            </a:pPr>
            <a:r>
              <a:rPr sz="3457" b="1" spc="-321" dirty="0">
                <a:solidFill>
                  <a:srgbClr val="FFFFFF"/>
                </a:solidFill>
                <a:latin typeface="Objective" pitchFamily="2" charset="77"/>
                <a:cs typeface="Arial"/>
              </a:rPr>
              <a:t>1</a:t>
            </a:r>
            <a:endParaRPr sz="3457" dirty="0">
              <a:latin typeface="Objective" pitchFamily="2" charset="77"/>
              <a:cs typeface="Arial"/>
            </a:endParaRPr>
          </a:p>
          <a:p>
            <a:pPr marL="23876">
              <a:spcBef>
                <a:spcPts val="4233"/>
              </a:spcBef>
            </a:pPr>
            <a:r>
              <a:rPr sz="3457" b="1" spc="358" dirty="0">
                <a:solidFill>
                  <a:srgbClr val="FFFFFF"/>
                </a:solidFill>
                <a:latin typeface="Objective" pitchFamily="2" charset="77"/>
                <a:cs typeface="Arial"/>
              </a:rPr>
              <a:t>2</a:t>
            </a:r>
            <a:endParaRPr sz="3457" dirty="0">
              <a:latin typeface="Objective" pitchFamily="2" charset="77"/>
              <a:cs typeface="Arial"/>
            </a:endParaRPr>
          </a:p>
          <a:p>
            <a:pPr marL="33118">
              <a:spcBef>
                <a:spcPts val="3881"/>
              </a:spcBef>
            </a:pPr>
            <a:r>
              <a:rPr sz="3457" b="1" spc="352" dirty="0">
                <a:solidFill>
                  <a:srgbClr val="FFFFFF"/>
                </a:solidFill>
                <a:latin typeface="Objective" pitchFamily="2" charset="77"/>
                <a:cs typeface="Arial"/>
              </a:rPr>
              <a:t>3</a:t>
            </a:r>
            <a:endParaRPr sz="3457" dirty="0">
              <a:latin typeface="Objective" pitchFamily="2" charset="77"/>
              <a:cs typeface="Arial"/>
            </a:endParaRPr>
          </a:p>
        </p:txBody>
      </p:sp>
      <p:pic>
        <p:nvPicPr>
          <p:cNvPr id="6" name="Imagen 5">
            <a:extLst>
              <a:ext uri="{FF2B5EF4-FFF2-40B4-BE49-F238E27FC236}">
                <a16:creationId xmlns:a16="http://schemas.microsoft.com/office/drawing/2014/main" id="{735EFA6B-7280-92A4-05ED-A4251F9BE0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72999" y="7286941"/>
            <a:ext cx="11040159" cy="6049219"/>
          </a:xfrm>
          <a:prstGeom prst="rect">
            <a:avLst/>
          </a:prstGeom>
        </p:spPr>
      </p:pic>
      <p:grpSp>
        <p:nvGrpSpPr>
          <p:cNvPr id="24" name="Grupo 23">
            <a:extLst>
              <a:ext uri="{FF2B5EF4-FFF2-40B4-BE49-F238E27FC236}">
                <a16:creationId xmlns:a16="http://schemas.microsoft.com/office/drawing/2014/main" id="{D7FB0D3E-AE7A-5D4E-F8EE-5F73CF283E6E}"/>
              </a:ext>
            </a:extLst>
          </p:cNvPr>
          <p:cNvGrpSpPr/>
          <p:nvPr/>
        </p:nvGrpSpPr>
        <p:grpSpPr>
          <a:xfrm>
            <a:off x="12548208" y="345064"/>
            <a:ext cx="11040159" cy="6600094"/>
            <a:chOff x="12548208" y="345064"/>
            <a:chExt cx="11040159" cy="6600094"/>
          </a:xfrm>
        </p:grpSpPr>
        <p:pic>
          <p:nvPicPr>
            <p:cNvPr id="4" name="Imagen 3">
              <a:extLst>
                <a:ext uri="{FF2B5EF4-FFF2-40B4-BE49-F238E27FC236}">
                  <a16:creationId xmlns:a16="http://schemas.microsoft.com/office/drawing/2014/main" id="{0360B28B-B08A-66F3-5639-9BD17AD00E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48208" y="345064"/>
              <a:ext cx="11040159" cy="6600094"/>
            </a:xfrm>
            <a:prstGeom prst="rect">
              <a:avLst/>
            </a:prstGeom>
          </p:spPr>
        </p:pic>
        <p:sp>
          <p:nvSpPr>
            <p:cNvPr id="23" name="Rectángulo 22">
              <a:extLst>
                <a:ext uri="{FF2B5EF4-FFF2-40B4-BE49-F238E27FC236}">
                  <a16:creationId xmlns:a16="http://schemas.microsoft.com/office/drawing/2014/main" id="{F57624B0-49F5-2CFB-1D30-1230BDBB78F6}"/>
                </a:ext>
              </a:extLst>
            </p:cNvPr>
            <p:cNvSpPr/>
            <p:nvPr/>
          </p:nvSpPr>
          <p:spPr>
            <a:xfrm>
              <a:off x="12572999" y="1524000"/>
              <a:ext cx="1447801"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Tree>
    <p:extLst>
      <p:ext uri="{BB962C8B-B14F-4D97-AF65-F5344CB8AC3E}">
        <p14:creationId xmlns:p14="http://schemas.microsoft.com/office/powerpoint/2010/main" val="1074662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474781" y="1309701"/>
            <a:ext cx="11040159" cy="1506267"/>
          </a:xfrm>
          <a:prstGeom prst="rect">
            <a:avLst/>
          </a:prstGeom>
        </p:spPr>
        <p:txBody>
          <a:bodyPr vert="horz" wrap="square" lIns="0" tIns="43900" rIns="0" bIns="0" rtlCol="0">
            <a:spAutoFit/>
          </a:bodyPr>
          <a:lstStyle/>
          <a:p>
            <a:pPr marL="15404" marR="6162">
              <a:lnSpc>
                <a:spcPts val="5713"/>
              </a:lnSpc>
              <a:spcBef>
                <a:spcPts val="346"/>
              </a:spcBef>
            </a:pPr>
            <a:r>
              <a:rPr sz="4852" b="1" dirty="0">
                <a:latin typeface="Objective" pitchFamily="2" charset="77"/>
                <a:cs typeface="Arial"/>
              </a:rPr>
              <a:t>¿</a:t>
            </a:r>
            <a:r>
              <a:rPr sz="4852" b="1" dirty="0" err="1">
                <a:latin typeface="Objective" pitchFamily="2" charset="77"/>
                <a:cs typeface="Arial"/>
              </a:rPr>
              <a:t>Cómo</a:t>
            </a:r>
            <a:r>
              <a:rPr sz="4852" b="1" dirty="0">
                <a:latin typeface="Objective" pitchFamily="2" charset="77"/>
                <a:cs typeface="Arial"/>
              </a:rPr>
              <a:t> </a:t>
            </a:r>
            <a:r>
              <a:rPr lang="es-MX" sz="4852" b="1" dirty="0">
                <a:latin typeface="Objective" pitchFamily="2" charset="77"/>
                <a:cs typeface="Arial"/>
              </a:rPr>
              <a:t>activo o desactivo la</a:t>
            </a:r>
            <a:r>
              <a:rPr sz="4852" b="1" dirty="0">
                <a:latin typeface="Objective" pitchFamily="2" charset="77"/>
                <a:cs typeface="Arial"/>
              </a:rPr>
              <a:t>  </a:t>
            </a:r>
            <a:r>
              <a:rPr lang="es-MX" sz="4852" b="1" kern="1200" dirty="0">
                <a:solidFill>
                  <a:srgbClr val="03A9F4"/>
                </a:solidFill>
                <a:latin typeface="Objective" pitchFamily="2" charset="77"/>
                <a:ea typeface="+mn-ea"/>
                <a:cs typeface="Arial"/>
              </a:rPr>
              <a:t>opción de efectivo</a:t>
            </a:r>
            <a:r>
              <a:rPr sz="4852" b="1" kern="1200" dirty="0">
                <a:solidFill>
                  <a:srgbClr val="03A9F4"/>
                </a:solidFill>
                <a:latin typeface="Objective" pitchFamily="2" charset="77"/>
                <a:ea typeface="+mn-ea"/>
                <a:cs typeface="Arial"/>
              </a:rPr>
              <a:t>?</a:t>
            </a:r>
          </a:p>
        </p:txBody>
      </p:sp>
      <p:sp>
        <p:nvSpPr>
          <p:cNvPr id="8" name="object 8"/>
          <p:cNvSpPr txBox="1"/>
          <p:nvPr/>
        </p:nvSpPr>
        <p:spPr>
          <a:xfrm>
            <a:off x="1504283" y="2965686"/>
            <a:ext cx="11391657" cy="1115002"/>
          </a:xfrm>
          <a:prstGeom prst="rect">
            <a:avLst/>
          </a:prstGeom>
        </p:spPr>
        <p:txBody>
          <a:bodyPr vert="horz" wrap="square" lIns="0" tIns="79329" rIns="0" bIns="0" rtlCol="0">
            <a:spAutoFit/>
          </a:bodyPr>
          <a:lstStyle/>
          <a:p>
            <a:pPr marL="15404">
              <a:spcBef>
                <a:spcPts val="625"/>
              </a:spcBef>
            </a:pPr>
            <a:r>
              <a:rPr sz="3154" dirty="0">
                <a:latin typeface="Objective" pitchFamily="2" charset="77"/>
                <a:cs typeface="Verdana"/>
              </a:rPr>
              <a:t>Deberás seguir estos pasos desde el punto de venta de</a:t>
            </a:r>
          </a:p>
          <a:p>
            <a:pPr marL="15404">
              <a:spcBef>
                <a:spcPts val="522"/>
              </a:spcBef>
            </a:pPr>
            <a:r>
              <a:rPr sz="3154" b="1" dirty="0">
                <a:latin typeface="Objective" pitchFamily="2" charset="77"/>
                <a:cs typeface="Arial"/>
              </a:rPr>
              <a:t>Restaurant.pe </a:t>
            </a:r>
            <a:r>
              <a:rPr sz="3154" dirty="0">
                <a:latin typeface="Objective" pitchFamily="2" charset="77"/>
                <a:cs typeface="Verdana"/>
              </a:rPr>
              <a:t>(a través de la computadora):</a:t>
            </a:r>
          </a:p>
        </p:txBody>
      </p:sp>
      <p:sp>
        <p:nvSpPr>
          <p:cNvPr id="11" name="object 11"/>
          <p:cNvSpPr txBox="1"/>
          <p:nvPr/>
        </p:nvSpPr>
        <p:spPr>
          <a:xfrm>
            <a:off x="2368132" y="5354219"/>
            <a:ext cx="9223132" cy="986333"/>
          </a:xfrm>
          <a:prstGeom prst="rect">
            <a:avLst/>
          </a:prstGeom>
        </p:spPr>
        <p:txBody>
          <a:bodyPr vert="horz" wrap="square" lIns="0" tIns="15404" rIns="0" bIns="0" rtlCol="0">
            <a:spAutoFit/>
          </a:bodyPr>
          <a:lstStyle/>
          <a:p>
            <a:pPr marL="15404">
              <a:spcBef>
                <a:spcPts val="121"/>
              </a:spcBef>
            </a:pPr>
            <a:r>
              <a:rPr sz="3154" dirty="0" err="1">
                <a:solidFill>
                  <a:srgbClr val="202020"/>
                </a:solidFill>
                <a:latin typeface="Objective" pitchFamily="2" charset="77"/>
                <a:cs typeface="Verdana"/>
              </a:rPr>
              <a:t>Selecciona</a:t>
            </a:r>
            <a:r>
              <a:rPr sz="3154" dirty="0">
                <a:solidFill>
                  <a:srgbClr val="202020"/>
                </a:solidFill>
                <a:latin typeface="Objective" pitchFamily="2" charset="77"/>
                <a:cs typeface="Verdana"/>
              </a:rPr>
              <a:t> </a:t>
            </a:r>
            <a:r>
              <a:rPr lang="es-MX" sz="3154" dirty="0">
                <a:solidFill>
                  <a:srgbClr val="202020"/>
                </a:solidFill>
                <a:latin typeface="Objective" pitchFamily="2" charset="77"/>
                <a:cs typeface="Verdana"/>
              </a:rPr>
              <a:t>“Mostrar opción en efectivo en la app de mozo de los terminales niubiz”</a:t>
            </a:r>
            <a:endParaRPr sz="3154" dirty="0">
              <a:latin typeface="Objective" pitchFamily="2" charset="77"/>
              <a:cs typeface="Verdana"/>
            </a:endParaRPr>
          </a:p>
        </p:txBody>
      </p:sp>
      <p:sp>
        <p:nvSpPr>
          <p:cNvPr id="12" name="object 12"/>
          <p:cNvSpPr txBox="1"/>
          <p:nvPr/>
        </p:nvSpPr>
        <p:spPr>
          <a:xfrm>
            <a:off x="2368130" y="6643066"/>
            <a:ext cx="5032133" cy="500944"/>
          </a:xfrm>
          <a:prstGeom prst="rect">
            <a:avLst/>
          </a:prstGeom>
        </p:spPr>
        <p:txBody>
          <a:bodyPr vert="horz" wrap="square" lIns="0" tIns="15404" rIns="0" bIns="0" rtlCol="0">
            <a:spAutoFit/>
          </a:bodyPr>
          <a:lstStyle/>
          <a:p>
            <a:pPr marL="15404">
              <a:spcBef>
                <a:spcPts val="121"/>
              </a:spcBef>
            </a:pPr>
            <a:r>
              <a:rPr sz="3154" dirty="0" err="1">
                <a:solidFill>
                  <a:srgbClr val="202020"/>
                </a:solidFill>
                <a:latin typeface="Objective" pitchFamily="2" charset="77"/>
                <a:cs typeface="Verdana"/>
              </a:rPr>
              <a:t>Clic</a:t>
            </a:r>
            <a:r>
              <a:rPr sz="3154" dirty="0">
                <a:solidFill>
                  <a:srgbClr val="202020"/>
                </a:solidFill>
                <a:latin typeface="Objective" pitchFamily="2" charset="77"/>
                <a:cs typeface="Verdana"/>
              </a:rPr>
              <a:t> en </a:t>
            </a:r>
            <a:r>
              <a:rPr sz="3154" dirty="0" err="1">
                <a:solidFill>
                  <a:srgbClr val="202020"/>
                </a:solidFill>
                <a:latin typeface="Objective" pitchFamily="2" charset="77"/>
                <a:cs typeface="Verdana"/>
              </a:rPr>
              <a:t>el</a:t>
            </a:r>
            <a:r>
              <a:rPr sz="3154" dirty="0">
                <a:solidFill>
                  <a:srgbClr val="202020"/>
                </a:solidFill>
                <a:latin typeface="Objective" pitchFamily="2" charset="77"/>
                <a:cs typeface="Verdana"/>
              </a:rPr>
              <a:t> </a:t>
            </a:r>
            <a:r>
              <a:rPr lang="es-MX" sz="3154" dirty="0">
                <a:solidFill>
                  <a:srgbClr val="202020"/>
                </a:solidFill>
                <a:latin typeface="Objective" pitchFamily="2" charset="77"/>
                <a:cs typeface="Verdana"/>
              </a:rPr>
              <a:t>recuadro al costado</a:t>
            </a:r>
            <a:endParaRPr sz="3154" dirty="0">
              <a:latin typeface="Objective" pitchFamily="2" charset="77"/>
              <a:cs typeface="Verdana"/>
            </a:endParaRPr>
          </a:p>
        </p:txBody>
      </p:sp>
      <p:sp>
        <p:nvSpPr>
          <p:cNvPr id="18" name="object 18"/>
          <p:cNvSpPr/>
          <p:nvPr/>
        </p:nvSpPr>
        <p:spPr>
          <a:xfrm>
            <a:off x="1472323" y="5290483"/>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19" name="object 19"/>
          <p:cNvSpPr/>
          <p:nvPr/>
        </p:nvSpPr>
        <p:spPr>
          <a:xfrm>
            <a:off x="1472323" y="6579783"/>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pPr marL="33118">
              <a:spcBef>
                <a:spcPts val="3881"/>
              </a:spcBef>
            </a:pPr>
            <a:endParaRPr lang="es-PE" sz="2400" dirty="0">
              <a:latin typeface="Objective" pitchFamily="2" charset="77"/>
              <a:cs typeface="Arial"/>
            </a:endParaRPr>
          </a:p>
        </p:txBody>
      </p:sp>
      <p:sp>
        <p:nvSpPr>
          <p:cNvPr id="2" name="CuadroTexto 1">
            <a:extLst>
              <a:ext uri="{FF2B5EF4-FFF2-40B4-BE49-F238E27FC236}">
                <a16:creationId xmlns:a16="http://schemas.microsoft.com/office/drawing/2014/main" id="{AE56B904-015E-CFE7-A6C3-4FBFA32F30D4}"/>
              </a:ext>
            </a:extLst>
          </p:cNvPr>
          <p:cNvSpPr txBox="1"/>
          <p:nvPr/>
        </p:nvSpPr>
        <p:spPr>
          <a:xfrm>
            <a:off x="1592862" y="6646749"/>
            <a:ext cx="677413" cy="624338"/>
          </a:xfrm>
          <a:prstGeom prst="rect">
            <a:avLst/>
          </a:prstGeom>
          <a:noFill/>
        </p:spPr>
        <p:txBody>
          <a:bodyPr wrap="square" rtlCol="0">
            <a:spAutoFit/>
          </a:bodyPr>
          <a:lstStyle/>
          <a:p>
            <a:pPr marL="55454">
              <a:spcBef>
                <a:spcPts val="138"/>
              </a:spcBef>
            </a:pPr>
            <a:r>
              <a:rPr lang="es-MX" sz="3457" b="1" spc="-321" dirty="0">
                <a:solidFill>
                  <a:srgbClr val="FFFFFF"/>
                </a:solidFill>
                <a:latin typeface="Objective" pitchFamily="2" charset="77"/>
                <a:cs typeface="Arial"/>
              </a:rPr>
              <a:t>4</a:t>
            </a:r>
            <a:endParaRPr lang="es-PE" sz="3457" b="1" spc="-321" dirty="0">
              <a:solidFill>
                <a:srgbClr val="FFFFFF"/>
              </a:solidFill>
              <a:latin typeface="Objective" pitchFamily="2" charset="77"/>
              <a:cs typeface="Arial"/>
            </a:endParaRPr>
          </a:p>
        </p:txBody>
      </p:sp>
      <p:pic>
        <p:nvPicPr>
          <p:cNvPr id="22" name="Imagen 21">
            <a:extLst>
              <a:ext uri="{FF2B5EF4-FFF2-40B4-BE49-F238E27FC236}">
                <a16:creationId xmlns:a16="http://schemas.microsoft.com/office/drawing/2014/main" id="{0A1B030B-2DA4-1373-C1E0-23FF3C206F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14401" y="2437783"/>
            <a:ext cx="11391657" cy="4420217"/>
          </a:xfrm>
          <a:prstGeom prst="rect">
            <a:avLst/>
          </a:prstGeom>
        </p:spPr>
      </p:pic>
      <p:sp>
        <p:nvSpPr>
          <p:cNvPr id="3" name="CuadroTexto 2">
            <a:extLst>
              <a:ext uri="{FF2B5EF4-FFF2-40B4-BE49-F238E27FC236}">
                <a16:creationId xmlns:a16="http://schemas.microsoft.com/office/drawing/2014/main" id="{E14BFB0E-3D90-7DB4-8BCE-63F135FCE3DA}"/>
              </a:ext>
            </a:extLst>
          </p:cNvPr>
          <p:cNvSpPr txBox="1"/>
          <p:nvPr/>
        </p:nvSpPr>
        <p:spPr>
          <a:xfrm>
            <a:off x="1556458" y="5329132"/>
            <a:ext cx="677413" cy="624338"/>
          </a:xfrm>
          <a:prstGeom prst="rect">
            <a:avLst/>
          </a:prstGeom>
          <a:noFill/>
        </p:spPr>
        <p:txBody>
          <a:bodyPr wrap="square" rtlCol="0">
            <a:spAutoFit/>
          </a:bodyPr>
          <a:lstStyle/>
          <a:p>
            <a:pPr marL="55454">
              <a:spcBef>
                <a:spcPts val="138"/>
              </a:spcBef>
            </a:pPr>
            <a:r>
              <a:rPr lang="es-MX" sz="3457" b="1" spc="-321" dirty="0">
                <a:solidFill>
                  <a:srgbClr val="FFFFFF"/>
                </a:solidFill>
                <a:latin typeface="Objective" pitchFamily="2" charset="77"/>
                <a:cs typeface="Arial"/>
              </a:rPr>
              <a:t>3</a:t>
            </a:r>
            <a:endParaRPr lang="es-PE" sz="3457" b="1" spc="-321" dirty="0">
              <a:solidFill>
                <a:srgbClr val="FFFFFF"/>
              </a:solidFill>
              <a:latin typeface="Objective" pitchFamily="2" charset="77"/>
              <a:cs typeface="Arial"/>
            </a:endParaRPr>
          </a:p>
        </p:txBody>
      </p:sp>
      <p:pic>
        <p:nvPicPr>
          <p:cNvPr id="15" name="Imagen 14">
            <a:extLst>
              <a:ext uri="{FF2B5EF4-FFF2-40B4-BE49-F238E27FC236}">
                <a16:creationId xmlns:a16="http://schemas.microsoft.com/office/drawing/2014/main" id="{5A4A43C9-D1D0-E4C3-6240-D0067FCCD9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48789" y="7684775"/>
            <a:ext cx="11522620" cy="3901075"/>
          </a:xfrm>
          <a:prstGeom prst="rect">
            <a:avLst/>
          </a:prstGeom>
        </p:spPr>
      </p:pic>
    </p:spTree>
    <p:extLst>
      <p:ext uri="{BB962C8B-B14F-4D97-AF65-F5344CB8AC3E}">
        <p14:creationId xmlns:p14="http://schemas.microsoft.com/office/powerpoint/2010/main" val="2457614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a:extLst>
              <a:ext uri="{FF2B5EF4-FFF2-40B4-BE49-F238E27FC236}">
                <a16:creationId xmlns:a16="http://schemas.microsoft.com/office/drawing/2014/main" id="{AFF3E627-EB7F-6FFD-6BA5-C546AEF032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03" y="14450"/>
            <a:ext cx="24376298" cy="13682776"/>
          </a:xfrm>
          <a:prstGeom prst="rect">
            <a:avLst/>
          </a:prstGeom>
        </p:spPr>
      </p:pic>
      <p:sp>
        <p:nvSpPr>
          <p:cNvPr id="24" name="object 24"/>
          <p:cNvSpPr/>
          <p:nvPr/>
        </p:nvSpPr>
        <p:spPr>
          <a:xfrm>
            <a:off x="2063464" y="8745274"/>
            <a:ext cx="10509536" cy="3702632"/>
          </a:xfrm>
          <a:custGeom>
            <a:avLst/>
            <a:gdLst/>
            <a:ahLst/>
            <a:cxnLst/>
            <a:rect l="l" t="t" r="r" b="b"/>
            <a:pathLst>
              <a:path w="7969884" h="1943734">
                <a:moveTo>
                  <a:pt x="7783118" y="0"/>
                </a:moveTo>
                <a:lnTo>
                  <a:pt x="186651" y="0"/>
                </a:lnTo>
                <a:lnTo>
                  <a:pt x="137032" y="6666"/>
                </a:lnTo>
                <a:lnTo>
                  <a:pt x="92444" y="25479"/>
                </a:lnTo>
                <a:lnTo>
                  <a:pt x="54668" y="54662"/>
                </a:lnTo>
                <a:lnTo>
                  <a:pt x="25483" y="92435"/>
                </a:lnTo>
                <a:lnTo>
                  <a:pt x="6667" y="137020"/>
                </a:lnTo>
                <a:lnTo>
                  <a:pt x="0" y="186639"/>
                </a:lnTo>
                <a:lnTo>
                  <a:pt x="0" y="1756625"/>
                </a:lnTo>
                <a:lnTo>
                  <a:pt x="6667" y="1806240"/>
                </a:lnTo>
                <a:lnTo>
                  <a:pt x="25483" y="1850824"/>
                </a:lnTo>
                <a:lnTo>
                  <a:pt x="54668" y="1888597"/>
                </a:lnTo>
                <a:lnTo>
                  <a:pt x="92444" y="1917782"/>
                </a:lnTo>
                <a:lnTo>
                  <a:pt x="137032" y="1936597"/>
                </a:lnTo>
                <a:lnTo>
                  <a:pt x="186651" y="1943265"/>
                </a:lnTo>
                <a:lnTo>
                  <a:pt x="7783118" y="1943265"/>
                </a:lnTo>
                <a:lnTo>
                  <a:pt x="7832737" y="1936597"/>
                </a:lnTo>
                <a:lnTo>
                  <a:pt x="7877322" y="1917782"/>
                </a:lnTo>
                <a:lnTo>
                  <a:pt x="7915095" y="1888597"/>
                </a:lnTo>
                <a:lnTo>
                  <a:pt x="7944278" y="1850824"/>
                </a:lnTo>
                <a:lnTo>
                  <a:pt x="7963091" y="1806240"/>
                </a:lnTo>
                <a:lnTo>
                  <a:pt x="7969758" y="1756625"/>
                </a:lnTo>
                <a:lnTo>
                  <a:pt x="7969758" y="186639"/>
                </a:lnTo>
                <a:lnTo>
                  <a:pt x="7963091" y="137020"/>
                </a:lnTo>
                <a:lnTo>
                  <a:pt x="7944278" y="92435"/>
                </a:lnTo>
                <a:lnTo>
                  <a:pt x="7915095" y="54662"/>
                </a:lnTo>
                <a:lnTo>
                  <a:pt x="7877322" y="25479"/>
                </a:lnTo>
                <a:lnTo>
                  <a:pt x="7832737" y="6666"/>
                </a:lnTo>
                <a:lnTo>
                  <a:pt x="7783118" y="0"/>
                </a:lnTo>
                <a:close/>
              </a:path>
            </a:pathLst>
          </a:custGeom>
          <a:solidFill>
            <a:srgbClr val="00A7F8"/>
          </a:solidFill>
        </p:spPr>
        <p:txBody>
          <a:bodyPr wrap="square" lIns="0" tIns="0" rIns="0" bIns="0" rtlCol="0"/>
          <a:lstStyle/>
          <a:p>
            <a:endParaRPr sz="2184"/>
          </a:p>
        </p:txBody>
      </p:sp>
      <p:sp>
        <p:nvSpPr>
          <p:cNvPr id="25" name="object 25"/>
          <p:cNvSpPr txBox="1">
            <a:spLocks noGrp="1"/>
          </p:cNvSpPr>
          <p:nvPr>
            <p:ph type="title"/>
          </p:nvPr>
        </p:nvSpPr>
        <p:spPr>
          <a:xfrm>
            <a:off x="2048073" y="3145141"/>
            <a:ext cx="8224786" cy="2237237"/>
          </a:xfrm>
          <a:prstGeom prst="rect">
            <a:avLst/>
          </a:prstGeom>
        </p:spPr>
        <p:txBody>
          <a:bodyPr vert="horz" wrap="square" lIns="0" tIns="43900" rIns="0" bIns="0" rtlCol="0" anchor="ctr">
            <a:spAutoFit/>
          </a:bodyPr>
          <a:lstStyle/>
          <a:p>
            <a:pPr marL="15402" marR="6162">
              <a:lnSpc>
                <a:spcPts val="5712"/>
              </a:lnSpc>
              <a:spcBef>
                <a:spcPts val="346"/>
              </a:spcBef>
            </a:pPr>
            <a:r>
              <a:rPr sz="4852" dirty="0">
                <a:solidFill>
                  <a:srgbClr val="212121"/>
                </a:solidFill>
                <a:latin typeface="Objective" pitchFamily="2" charset="77"/>
              </a:rPr>
              <a:t>¡</a:t>
            </a:r>
            <a:r>
              <a:rPr sz="4852" dirty="0" err="1">
                <a:solidFill>
                  <a:srgbClr val="212121"/>
                </a:solidFill>
                <a:latin typeface="Objective" pitchFamily="2" charset="77"/>
              </a:rPr>
              <a:t>Ahora</a:t>
            </a:r>
            <a:r>
              <a:rPr sz="4852" dirty="0">
                <a:solidFill>
                  <a:srgbClr val="212121"/>
                </a:solidFill>
                <a:latin typeface="Objective" pitchFamily="2" charset="77"/>
              </a:rPr>
              <a:t> </a:t>
            </a:r>
            <a:r>
              <a:rPr sz="4852" dirty="0" err="1">
                <a:solidFill>
                  <a:srgbClr val="212121"/>
                </a:solidFill>
                <a:latin typeface="Objective" pitchFamily="2" charset="77"/>
              </a:rPr>
              <a:t>ya</a:t>
            </a:r>
            <a:r>
              <a:rPr sz="4852" dirty="0">
                <a:solidFill>
                  <a:srgbClr val="212121"/>
                </a:solidFill>
                <a:latin typeface="Objective" pitchFamily="2" charset="77"/>
              </a:rPr>
              <a:t> es </a:t>
            </a:r>
            <a:r>
              <a:rPr sz="4852" dirty="0" err="1">
                <a:solidFill>
                  <a:srgbClr val="212121"/>
                </a:solidFill>
                <a:latin typeface="Objective" pitchFamily="2" charset="77"/>
              </a:rPr>
              <a:t>momento</a:t>
            </a:r>
            <a:r>
              <a:rPr sz="4852" dirty="0">
                <a:solidFill>
                  <a:srgbClr val="212121"/>
                </a:solidFill>
                <a:latin typeface="Objective" pitchFamily="2" charset="77"/>
              </a:rPr>
              <a:t> de  </a:t>
            </a:r>
            <a:r>
              <a:rPr sz="4852" dirty="0" err="1">
                <a:solidFill>
                  <a:srgbClr val="212121"/>
                </a:solidFill>
                <a:latin typeface="Objective" pitchFamily="2" charset="77"/>
              </a:rPr>
              <a:t>tomar</a:t>
            </a:r>
            <a:r>
              <a:rPr sz="4852" dirty="0">
                <a:solidFill>
                  <a:srgbClr val="212121"/>
                </a:solidFill>
                <a:latin typeface="Objective" pitchFamily="2" charset="77"/>
              </a:rPr>
              <a:t> </a:t>
            </a:r>
            <a:r>
              <a:rPr sz="4852" dirty="0" err="1">
                <a:solidFill>
                  <a:srgbClr val="212121"/>
                </a:solidFill>
                <a:latin typeface="Objective" pitchFamily="2" charset="77"/>
              </a:rPr>
              <a:t>pedidos</a:t>
            </a:r>
            <a:r>
              <a:rPr sz="4852" dirty="0">
                <a:solidFill>
                  <a:srgbClr val="212121"/>
                </a:solidFill>
                <a:latin typeface="Objective" pitchFamily="2" charset="77"/>
              </a:rPr>
              <a:t> </a:t>
            </a:r>
            <a:r>
              <a:rPr sz="4852" dirty="0" err="1">
                <a:solidFill>
                  <a:srgbClr val="212121"/>
                </a:solidFill>
                <a:latin typeface="Objective" pitchFamily="2" charset="77"/>
              </a:rPr>
              <a:t>en</a:t>
            </a:r>
            <a:r>
              <a:rPr sz="4852" dirty="0">
                <a:solidFill>
                  <a:srgbClr val="212121"/>
                </a:solidFill>
                <a:latin typeface="Objective" pitchFamily="2" charset="77"/>
              </a:rPr>
              <a:t> la </a:t>
            </a:r>
            <a:r>
              <a:rPr sz="4852" dirty="0">
                <a:solidFill>
                  <a:srgbClr val="00A7F8"/>
                </a:solidFill>
                <a:latin typeface="Objective" pitchFamily="2" charset="77"/>
              </a:rPr>
              <a:t>App  </a:t>
            </a:r>
            <a:r>
              <a:rPr sz="4852" dirty="0" err="1">
                <a:solidFill>
                  <a:srgbClr val="00A7F8"/>
                </a:solidFill>
                <a:latin typeface="Objective" pitchFamily="2" charset="77"/>
              </a:rPr>
              <a:t>Mesero</a:t>
            </a:r>
            <a:r>
              <a:rPr sz="4852" dirty="0">
                <a:solidFill>
                  <a:srgbClr val="00A7F8"/>
                </a:solidFill>
                <a:latin typeface="Objective" pitchFamily="2" charset="77"/>
              </a:rPr>
              <a:t>!</a:t>
            </a:r>
            <a:endParaRPr sz="4852" dirty="0">
              <a:latin typeface="Objective" pitchFamily="2" charset="77"/>
            </a:endParaRPr>
          </a:p>
        </p:txBody>
      </p:sp>
      <p:sp>
        <p:nvSpPr>
          <p:cNvPr id="26" name="object 26"/>
          <p:cNvSpPr txBox="1"/>
          <p:nvPr/>
        </p:nvSpPr>
        <p:spPr>
          <a:xfrm>
            <a:off x="2048072" y="5918302"/>
            <a:ext cx="9666568" cy="1022690"/>
          </a:xfrm>
          <a:prstGeom prst="rect">
            <a:avLst/>
          </a:prstGeom>
        </p:spPr>
        <p:txBody>
          <a:bodyPr vert="horz" wrap="square" lIns="0" tIns="15404" rIns="0" bIns="0" rtlCol="0">
            <a:spAutoFit/>
          </a:bodyPr>
          <a:lstStyle/>
          <a:p>
            <a:pPr marL="15402" marR="6162">
              <a:lnSpc>
                <a:spcPct val="106000"/>
              </a:lnSpc>
              <a:spcBef>
                <a:spcPts val="122"/>
              </a:spcBef>
            </a:pPr>
            <a:r>
              <a:rPr lang="es-PE" sz="3154" dirty="0">
                <a:solidFill>
                  <a:srgbClr val="212121"/>
                </a:solidFill>
                <a:latin typeface="Objective Medium" pitchFamily="2" charset="77"/>
                <a:cs typeface="Arial Black"/>
              </a:rPr>
              <a:t>Importante</a:t>
            </a:r>
            <a:r>
              <a:rPr sz="3154" dirty="0">
                <a:solidFill>
                  <a:srgbClr val="212121"/>
                </a:solidFill>
                <a:latin typeface="Objective Medium" pitchFamily="2" charset="77"/>
                <a:cs typeface="Arial Black"/>
              </a:rPr>
              <a:t>: </a:t>
            </a:r>
            <a:r>
              <a:rPr sz="3154" dirty="0">
                <a:solidFill>
                  <a:srgbClr val="212121"/>
                </a:solidFill>
                <a:latin typeface="Objective" pitchFamily="2" charset="77"/>
                <a:cs typeface="Verdana"/>
              </a:rPr>
              <a:t>El App </a:t>
            </a:r>
            <a:r>
              <a:rPr lang="es-PE" sz="3154" dirty="0">
                <a:solidFill>
                  <a:srgbClr val="212121"/>
                </a:solidFill>
                <a:latin typeface="Objective" pitchFamily="2" charset="77"/>
                <a:cs typeface="Verdana"/>
              </a:rPr>
              <a:t>Mesero debe</a:t>
            </a:r>
            <a:r>
              <a:rPr sz="3154" dirty="0">
                <a:solidFill>
                  <a:srgbClr val="212121"/>
                </a:solidFill>
                <a:latin typeface="Objective" pitchFamily="2" charset="77"/>
                <a:cs typeface="Verdana"/>
              </a:rPr>
              <a:t> </a:t>
            </a:r>
            <a:r>
              <a:rPr lang="es-PE" sz="3154" dirty="0">
                <a:solidFill>
                  <a:srgbClr val="212121"/>
                </a:solidFill>
                <a:latin typeface="Objective" pitchFamily="2" charset="77"/>
                <a:cs typeface="Verdana"/>
              </a:rPr>
              <a:t>estar</a:t>
            </a:r>
            <a:r>
              <a:rPr sz="3154" dirty="0">
                <a:solidFill>
                  <a:srgbClr val="212121"/>
                </a:solidFill>
                <a:latin typeface="Objective" pitchFamily="2" charset="77"/>
                <a:cs typeface="Verdana"/>
              </a:rPr>
              <a:t>  </a:t>
            </a:r>
            <a:r>
              <a:rPr lang="es-PE" sz="3154" dirty="0">
                <a:solidFill>
                  <a:srgbClr val="212121"/>
                </a:solidFill>
                <a:latin typeface="Objective" pitchFamily="2" charset="77"/>
                <a:cs typeface="Verdana"/>
              </a:rPr>
              <a:t>conectado</a:t>
            </a:r>
            <a:r>
              <a:rPr sz="3154" dirty="0">
                <a:solidFill>
                  <a:srgbClr val="212121"/>
                </a:solidFill>
                <a:latin typeface="Objective" pitchFamily="2" charset="77"/>
                <a:cs typeface="Verdana"/>
              </a:rPr>
              <a:t> a la </a:t>
            </a:r>
            <a:r>
              <a:rPr lang="es-PE" sz="3154" dirty="0">
                <a:solidFill>
                  <a:srgbClr val="212121"/>
                </a:solidFill>
                <a:latin typeface="Objective" pitchFamily="2" charset="77"/>
                <a:cs typeface="Verdana"/>
              </a:rPr>
              <a:t>misma</a:t>
            </a:r>
            <a:r>
              <a:rPr sz="3154" dirty="0">
                <a:solidFill>
                  <a:srgbClr val="212121"/>
                </a:solidFill>
                <a:latin typeface="Objective" pitchFamily="2" charset="77"/>
                <a:cs typeface="Verdana"/>
              </a:rPr>
              <a:t> red que </a:t>
            </a:r>
            <a:r>
              <a:rPr lang="es-PE" sz="3154" dirty="0">
                <a:solidFill>
                  <a:srgbClr val="212121"/>
                </a:solidFill>
                <a:latin typeface="Objective" pitchFamily="2" charset="77"/>
                <a:cs typeface="Verdana"/>
              </a:rPr>
              <a:t>el</a:t>
            </a:r>
            <a:r>
              <a:rPr sz="3154" dirty="0">
                <a:solidFill>
                  <a:srgbClr val="212121"/>
                </a:solidFill>
                <a:latin typeface="Objective" pitchFamily="2" charset="77"/>
                <a:cs typeface="Verdana"/>
              </a:rPr>
              <a:t> </a:t>
            </a:r>
            <a:r>
              <a:rPr lang="es-PE" sz="3154" dirty="0">
                <a:solidFill>
                  <a:srgbClr val="212121"/>
                </a:solidFill>
                <a:latin typeface="Objective" pitchFamily="2" charset="77"/>
                <a:cs typeface="Verdana"/>
              </a:rPr>
              <a:t>servidor</a:t>
            </a:r>
            <a:r>
              <a:rPr sz="3154" dirty="0">
                <a:solidFill>
                  <a:srgbClr val="212121"/>
                </a:solidFill>
                <a:latin typeface="Objective" pitchFamily="2" charset="77"/>
                <a:cs typeface="Verdana"/>
              </a:rPr>
              <a:t>  (</a:t>
            </a:r>
            <a:r>
              <a:rPr lang="es-PE" sz="3154" dirty="0">
                <a:solidFill>
                  <a:srgbClr val="212121"/>
                </a:solidFill>
                <a:latin typeface="Objective" pitchFamily="2" charset="77"/>
                <a:cs typeface="Verdana"/>
              </a:rPr>
              <a:t>aplicativo</a:t>
            </a:r>
            <a:r>
              <a:rPr sz="3154" dirty="0">
                <a:solidFill>
                  <a:srgbClr val="212121"/>
                </a:solidFill>
                <a:latin typeface="Objective" pitchFamily="2" charset="77"/>
                <a:cs typeface="Verdana"/>
              </a:rPr>
              <a:t> </a:t>
            </a:r>
            <a:r>
              <a:rPr lang="es-PE" sz="3154" dirty="0">
                <a:solidFill>
                  <a:srgbClr val="212121"/>
                </a:solidFill>
                <a:latin typeface="Objective" pitchFamily="2" charset="77"/>
                <a:cs typeface="Verdana"/>
              </a:rPr>
              <a:t>en</a:t>
            </a:r>
            <a:r>
              <a:rPr sz="3154" dirty="0">
                <a:solidFill>
                  <a:srgbClr val="212121"/>
                </a:solidFill>
                <a:latin typeface="Objective" pitchFamily="2" charset="77"/>
                <a:cs typeface="Verdana"/>
              </a:rPr>
              <a:t> la</a:t>
            </a:r>
            <a:r>
              <a:rPr lang="es-MX" sz="3154" dirty="0">
                <a:solidFill>
                  <a:srgbClr val="212121"/>
                </a:solidFill>
                <a:latin typeface="Objective" pitchFamily="2" charset="77"/>
                <a:cs typeface="Verdana"/>
              </a:rPr>
              <a:t> </a:t>
            </a:r>
            <a:r>
              <a:rPr lang="es-PE" sz="3154" dirty="0">
                <a:solidFill>
                  <a:srgbClr val="212121"/>
                </a:solidFill>
                <a:latin typeface="Objective" pitchFamily="2" charset="77"/>
                <a:cs typeface="Verdana"/>
              </a:rPr>
              <a:t>computadora</a:t>
            </a:r>
            <a:r>
              <a:rPr sz="3154" dirty="0">
                <a:solidFill>
                  <a:srgbClr val="212121"/>
                </a:solidFill>
                <a:latin typeface="Objective" pitchFamily="2" charset="77"/>
                <a:cs typeface="Verdana"/>
              </a:rPr>
              <a:t>)</a:t>
            </a:r>
            <a:endParaRPr sz="3154" dirty="0">
              <a:latin typeface="Objective" pitchFamily="2" charset="77"/>
              <a:cs typeface="Verdana"/>
            </a:endParaRPr>
          </a:p>
        </p:txBody>
      </p:sp>
      <p:sp>
        <p:nvSpPr>
          <p:cNvPr id="27" name="object 27"/>
          <p:cNvSpPr txBox="1"/>
          <p:nvPr/>
        </p:nvSpPr>
        <p:spPr>
          <a:xfrm>
            <a:off x="2048073" y="7984858"/>
            <a:ext cx="4044078" cy="500944"/>
          </a:xfrm>
          <a:prstGeom prst="rect">
            <a:avLst/>
          </a:prstGeom>
        </p:spPr>
        <p:txBody>
          <a:bodyPr vert="horz" wrap="square" lIns="0" tIns="15404" rIns="0" bIns="0" rtlCol="0">
            <a:spAutoFit/>
          </a:bodyPr>
          <a:lstStyle/>
          <a:p>
            <a:pPr marL="15402">
              <a:spcBef>
                <a:spcPts val="122"/>
              </a:spcBef>
            </a:pPr>
            <a:r>
              <a:rPr sz="3154" spc="66">
                <a:solidFill>
                  <a:srgbClr val="212121"/>
                </a:solidFill>
                <a:latin typeface="Objective" pitchFamily="2" charset="77"/>
                <a:cs typeface="Verdana"/>
              </a:rPr>
              <a:t>Deberás</a:t>
            </a:r>
            <a:r>
              <a:rPr sz="3154" spc="-218">
                <a:solidFill>
                  <a:srgbClr val="212121"/>
                </a:solidFill>
                <a:latin typeface="Objective" pitchFamily="2" charset="77"/>
                <a:cs typeface="Verdana"/>
              </a:rPr>
              <a:t> </a:t>
            </a:r>
            <a:r>
              <a:rPr sz="3154" spc="-12">
                <a:solidFill>
                  <a:srgbClr val="212121"/>
                </a:solidFill>
                <a:latin typeface="Objective" pitchFamily="2" charset="77"/>
                <a:cs typeface="Verdana"/>
              </a:rPr>
              <a:t>colocar:</a:t>
            </a:r>
            <a:endParaRPr sz="3154">
              <a:latin typeface="Objective" pitchFamily="2" charset="77"/>
              <a:cs typeface="Verdana"/>
            </a:endParaRPr>
          </a:p>
        </p:txBody>
      </p:sp>
      <p:sp>
        <p:nvSpPr>
          <p:cNvPr id="28" name="object 28"/>
          <p:cNvSpPr txBox="1"/>
          <p:nvPr/>
        </p:nvSpPr>
        <p:spPr>
          <a:xfrm>
            <a:off x="2339640" y="8960329"/>
            <a:ext cx="10048636" cy="3185653"/>
          </a:xfrm>
          <a:prstGeom prst="rect">
            <a:avLst/>
          </a:prstGeom>
        </p:spPr>
        <p:txBody>
          <a:bodyPr vert="horz" wrap="square" lIns="0" tIns="15404" rIns="0" bIns="0" rtlCol="0">
            <a:spAutoFit/>
          </a:bodyPr>
          <a:lstStyle/>
          <a:p>
            <a:pPr marL="15402" marR="6162">
              <a:lnSpc>
                <a:spcPct val="148800"/>
              </a:lnSpc>
              <a:spcBef>
                <a:spcPts val="122"/>
              </a:spcBef>
            </a:pPr>
            <a:r>
              <a:rPr lang="es-ES" sz="2790" dirty="0">
                <a:solidFill>
                  <a:srgbClr val="FFFFFF"/>
                </a:solidFill>
                <a:latin typeface="Objective Medium" pitchFamily="2" charset="77"/>
                <a:cs typeface="Arial Black"/>
              </a:rPr>
              <a:t>Tipo de acceso: Rápido con control de Mesas o </a:t>
            </a:r>
            <a:r>
              <a:rPr lang="es-MX" sz="2800" dirty="0">
                <a:solidFill>
                  <a:srgbClr val="FFFFFF"/>
                </a:solidFill>
                <a:latin typeface="Objective" pitchFamily="2" charset="77"/>
                <a:cs typeface="Verdana"/>
              </a:rPr>
              <a:t>Normal con Control de Mesas </a:t>
            </a:r>
            <a:endParaRPr lang="es-ES" sz="2790" dirty="0">
              <a:solidFill>
                <a:srgbClr val="FFFFFF"/>
              </a:solidFill>
              <a:latin typeface="Objective Medium" pitchFamily="2" charset="77"/>
              <a:cs typeface="Arial Black"/>
            </a:endParaRPr>
          </a:p>
          <a:p>
            <a:pPr marL="15402" marR="6162">
              <a:lnSpc>
                <a:spcPct val="148800"/>
              </a:lnSpc>
              <a:spcBef>
                <a:spcPts val="122"/>
              </a:spcBef>
            </a:pPr>
            <a:r>
              <a:rPr lang="es-ES" sz="2790" dirty="0">
                <a:solidFill>
                  <a:srgbClr val="FFFFFF"/>
                </a:solidFill>
                <a:latin typeface="Objective Medium" pitchFamily="2" charset="77"/>
                <a:cs typeface="Arial Black"/>
              </a:rPr>
              <a:t>Usuario</a:t>
            </a:r>
            <a:r>
              <a:rPr sz="2790" dirty="0">
                <a:solidFill>
                  <a:srgbClr val="FFFFFF"/>
                </a:solidFill>
                <a:latin typeface="Objective Medium" pitchFamily="2" charset="77"/>
                <a:cs typeface="Arial Black"/>
              </a:rPr>
              <a:t>: </a:t>
            </a:r>
            <a:r>
              <a:rPr lang="es-PE" sz="2790" dirty="0">
                <a:solidFill>
                  <a:srgbClr val="FFFFFF"/>
                </a:solidFill>
                <a:latin typeface="Objective" pitchFamily="2" charset="77"/>
                <a:cs typeface="Verdana"/>
              </a:rPr>
              <a:t>Creado</a:t>
            </a:r>
            <a:r>
              <a:rPr sz="2790" dirty="0">
                <a:solidFill>
                  <a:srgbClr val="FFFFFF"/>
                </a:solidFill>
                <a:latin typeface="Objective" pitchFamily="2" charset="77"/>
                <a:cs typeface="Verdana"/>
              </a:rPr>
              <a:t> </a:t>
            </a:r>
            <a:r>
              <a:rPr lang="es-PE" sz="2790" dirty="0">
                <a:solidFill>
                  <a:srgbClr val="FFFFFF"/>
                </a:solidFill>
                <a:latin typeface="Objective" pitchFamily="2" charset="77"/>
                <a:cs typeface="Verdana"/>
              </a:rPr>
              <a:t>desde</a:t>
            </a:r>
            <a:r>
              <a:rPr sz="2790" dirty="0">
                <a:solidFill>
                  <a:srgbClr val="FFFFFF"/>
                </a:solidFill>
                <a:latin typeface="Objective" pitchFamily="2" charset="77"/>
                <a:cs typeface="Verdana"/>
              </a:rPr>
              <a:t> la web + @ + IP de </a:t>
            </a:r>
            <a:r>
              <a:rPr lang="es-PE" sz="2790" dirty="0">
                <a:solidFill>
                  <a:srgbClr val="FFFFFF"/>
                </a:solidFill>
                <a:latin typeface="Objective" pitchFamily="2" charset="77"/>
                <a:cs typeface="Verdana"/>
              </a:rPr>
              <a:t>caja + </a:t>
            </a:r>
            <a:r>
              <a:rPr lang="es-PE" sz="2800" b="1" dirty="0">
                <a:solidFill>
                  <a:srgbClr val="FFFFFF"/>
                </a:solidFill>
                <a:latin typeface="Objective" pitchFamily="2" charset="77"/>
                <a:cs typeface="Verdana"/>
              </a:rPr>
              <a:t>“:8081” </a:t>
            </a:r>
            <a:r>
              <a:rPr sz="2800" b="1" dirty="0">
                <a:solidFill>
                  <a:srgbClr val="FFFFFF"/>
                </a:solidFill>
                <a:latin typeface="Objective" pitchFamily="2" charset="77"/>
                <a:cs typeface="Verdana"/>
              </a:rPr>
              <a:t> </a:t>
            </a:r>
            <a:r>
              <a:rPr sz="2790" dirty="0">
                <a:solidFill>
                  <a:srgbClr val="FFFFFF"/>
                </a:solidFill>
                <a:latin typeface="Objective Medium" pitchFamily="2" charset="77"/>
                <a:cs typeface="Arial Black"/>
              </a:rPr>
              <a:t>Clave: </a:t>
            </a:r>
            <a:r>
              <a:rPr sz="2790" dirty="0">
                <a:solidFill>
                  <a:srgbClr val="FFFFFF"/>
                </a:solidFill>
                <a:latin typeface="Objective" pitchFamily="2" charset="77"/>
                <a:cs typeface="Verdana"/>
              </a:rPr>
              <a:t>La </a:t>
            </a:r>
            <a:r>
              <a:rPr lang="es-PE" sz="2790" dirty="0">
                <a:solidFill>
                  <a:srgbClr val="FFFFFF"/>
                </a:solidFill>
                <a:latin typeface="Objective" pitchFamily="2" charset="77"/>
                <a:cs typeface="Verdana"/>
              </a:rPr>
              <a:t>registrada</a:t>
            </a:r>
            <a:r>
              <a:rPr sz="2790" dirty="0">
                <a:solidFill>
                  <a:srgbClr val="FFFFFF"/>
                </a:solidFill>
                <a:latin typeface="Objective" pitchFamily="2" charset="77"/>
                <a:cs typeface="Verdana"/>
              </a:rPr>
              <a:t> para </a:t>
            </a:r>
            <a:r>
              <a:rPr lang="es-PE" sz="2790" dirty="0">
                <a:solidFill>
                  <a:srgbClr val="FFFFFF"/>
                </a:solidFill>
                <a:latin typeface="Objective" pitchFamily="2" charset="77"/>
                <a:cs typeface="Verdana"/>
              </a:rPr>
              <a:t>el</a:t>
            </a:r>
            <a:r>
              <a:rPr sz="2790" dirty="0">
                <a:solidFill>
                  <a:srgbClr val="FFFFFF"/>
                </a:solidFill>
                <a:latin typeface="Objective" pitchFamily="2" charset="77"/>
                <a:cs typeface="Verdana"/>
              </a:rPr>
              <a:t> </a:t>
            </a:r>
            <a:r>
              <a:rPr lang="es-PE" sz="2790" dirty="0">
                <a:solidFill>
                  <a:srgbClr val="FFFFFF"/>
                </a:solidFill>
                <a:latin typeface="Objective" pitchFamily="2" charset="77"/>
                <a:cs typeface="Verdana"/>
              </a:rPr>
              <a:t>usuario</a:t>
            </a:r>
            <a:r>
              <a:rPr sz="2790" dirty="0">
                <a:solidFill>
                  <a:srgbClr val="FFFFFF"/>
                </a:solidFill>
                <a:latin typeface="Objective" pitchFamily="2" charset="77"/>
                <a:cs typeface="Verdana"/>
              </a:rPr>
              <a:t> </a:t>
            </a:r>
            <a:r>
              <a:rPr lang="es-PE" sz="2790" dirty="0">
                <a:solidFill>
                  <a:srgbClr val="FFFFFF"/>
                </a:solidFill>
                <a:latin typeface="Objective" pitchFamily="2" charset="77"/>
                <a:cs typeface="Verdana"/>
              </a:rPr>
              <a:t>en</a:t>
            </a:r>
            <a:r>
              <a:rPr sz="2790" dirty="0">
                <a:solidFill>
                  <a:srgbClr val="FFFFFF"/>
                </a:solidFill>
                <a:latin typeface="Objective" pitchFamily="2" charset="77"/>
                <a:cs typeface="Verdana"/>
              </a:rPr>
              <a:t> la web  </a:t>
            </a:r>
            <a:endParaRPr lang="es-MX" sz="2790" dirty="0">
              <a:solidFill>
                <a:srgbClr val="FFFFFF"/>
              </a:solidFill>
              <a:latin typeface="Objective" pitchFamily="2" charset="77"/>
              <a:cs typeface="Verdana"/>
            </a:endParaRPr>
          </a:p>
          <a:p>
            <a:pPr marL="15402" marR="6162">
              <a:lnSpc>
                <a:spcPct val="148800"/>
              </a:lnSpc>
              <a:spcBef>
                <a:spcPts val="122"/>
              </a:spcBef>
            </a:pPr>
            <a:r>
              <a:rPr sz="2790" dirty="0">
                <a:solidFill>
                  <a:srgbClr val="FFFFFF"/>
                </a:solidFill>
                <a:latin typeface="Objective Medium" pitchFamily="2" charset="77"/>
                <a:cs typeface="Arial Black"/>
              </a:rPr>
              <a:t>Local: </a:t>
            </a:r>
            <a:r>
              <a:rPr lang="es-MX" sz="2790" dirty="0">
                <a:solidFill>
                  <a:srgbClr val="FFFFFF"/>
                </a:solidFill>
                <a:latin typeface="Objective" pitchFamily="2" charset="77"/>
                <a:cs typeface="Verdana"/>
              </a:rPr>
              <a:t>Escoger el local en el que se va a utilizar el POS</a:t>
            </a:r>
            <a:endParaRPr sz="2790" dirty="0">
              <a:latin typeface="Objective" pitchFamily="2" charset="77"/>
              <a:cs typeface="Verdana"/>
            </a:endParaRPr>
          </a:p>
        </p:txBody>
      </p:sp>
      <p:sp>
        <p:nvSpPr>
          <p:cNvPr id="4" name="CuadroTexto 3">
            <a:extLst>
              <a:ext uri="{FF2B5EF4-FFF2-40B4-BE49-F238E27FC236}">
                <a16:creationId xmlns:a16="http://schemas.microsoft.com/office/drawing/2014/main" id="{77154D12-B595-2960-C326-98D3425D9D12}"/>
              </a:ext>
            </a:extLst>
          </p:cNvPr>
          <p:cNvSpPr txBox="1"/>
          <p:nvPr/>
        </p:nvSpPr>
        <p:spPr>
          <a:xfrm>
            <a:off x="1661261" y="12844844"/>
            <a:ext cx="21823478" cy="577722"/>
          </a:xfrm>
          <a:prstGeom prst="rect">
            <a:avLst/>
          </a:prstGeom>
          <a:noFill/>
        </p:spPr>
        <p:txBody>
          <a:bodyPr wrap="square" rtlCol="0">
            <a:spAutoFit/>
          </a:bodyPr>
          <a:lstStyle/>
          <a:p>
            <a:r>
              <a:rPr lang="es-MX" sz="3154" spc="50" dirty="0">
                <a:solidFill>
                  <a:srgbClr val="202020"/>
                </a:solidFill>
                <a:latin typeface="Objective" pitchFamily="2" charset="77"/>
                <a:cs typeface="Verdana"/>
              </a:rPr>
              <a:t>Nota: El tipo de acceso “Rápido con control de mesas” permite una búsqueda rápida de los productos  </a:t>
            </a:r>
            <a:endParaRPr lang="es-PE" sz="3154" spc="50" dirty="0">
              <a:solidFill>
                <a:srgbClr val="202020"/>
              </a:solidFill>
              <a:latin typeface="Objective" pitchFamily="2" charset="77"/>
              <a:cs typeface="Verdana"/>
            </a:endParaRPr>
          </a:p>
        </p:txBody>
      </p:sp>
      <p:pic>
        <p:nvPicPr>
          <p:cNvPr id="6" name="Imagen 5" descr="Interfaz de usuario gráfica, Aplicación&#10;&#10;Descripción generada automáticamente">
            <a:extLst>
              <a:ext uri="{FF2B5EF4-FFF2-40B4-BE49-F238E27FC236}">
                <a16:creationId xmlns:a16="http://schemas.microsoft.com/office/drawing/2014/main" id="{66BB9147-938E-8B25-16CF-645F9799E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1259" y="1524000"/>
            <a:ext cx="5942332" cy="10439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atrón de fondo, Rectángulo&#10;&#10;Descripción generada automáticamente con confianza media">
            <a:extLst>
              <a:ext uri="{FF2B5EF4-FFF2-40B4-BE49-F238E27FC236}">
                <a16:creationId xmlns:a16="http://schemas.microsoft.com/office/drawing/2014/main" id="{C2913858-8A03-DFCF-20A6-77976F40E0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654" y="-1"/>
            <a:ext cx="24361346" cy="13703257"/>
          </a:xfrm>
          <a:prstGeom prst="rect">
            <a:avLst/>
          </a:prstGeom>
        </p:spPr>
      </p:pic>
      <p:sp>
        <p:nvSpPr>
          <p:cNvPr id="2" name="object 2"/>
          <p:cNvSpPr txBox="1">
            <a:spLocks noGrp="1"/>
          </p:cNvSpPr>
          <p:nvPr>
            <p:ph type="title"/>
          </p:nvPr>
        </p:nvSpPr>
        <p:spPr>
          <a:xfrm>
            <a:off x="5520342" y="4585550"/>
            <a:ext cx="13343316" cy="2682951"/>
          </a:xfrm>
          <a:prstGeom prst="rect">
            <a:avLst/>
          </a:prstGeom>
        </p:spPr>
        <p:txBody>
          <a:bodyPr vert="horz" wrap="square" lIns="0" tIns="15404" rIns="0" bIns="0" rtlCol="0">
            <a:spAutoFit/>
          </a:bodyPr>
          <a:lstStyle/>
          <a:p>
            <a:pPr algn="ctr">
              <a:lnSpc>
                <a:spcPts val="6980"/>
              </a:lnSpc>
              <a:spcBef>
                <a:spcPts val="121"/>
              </a:spcBef>
            </a:pPr>
            <a:r>
              <a:rPr dirty="0">
                <a:latin typeface="Objective Medium" pitchFamily="2" charset="77"/>
              </a:rPr>
              <a:t>¡Y listo!</a:t>
            </a:r>
          </a:p>
          <a:p>
            <a:pPr marR="6162" algn="ctr">
              <a:lnSpc>
                <a:spcPts val="6683"/>
              </a:lnSpc>
              <a:spcBef>
                <a:spcPts val="418"/>
              </a:spcBef>
            </a:pPr>
            <a:r>
              <a:rPr dirty="0">
                <a:solidFill>
                  <a:srgbClr val="FFFFFF"/>
                </a:solidFill>
                <a:latin typeface="Objective Medium" pitchFamily="2" charset="77"/>
              </a:rPr>
              <a:t>Así de fácil podrás tomar tus  pedidos gracias a</a:t>
            </a:r>
          </a:p>
        </p:txBody>
      </p:sp>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058735" y="7788974"/>
            <a:ext cx="10266438" cy="133005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72" y="-193"/>
            <a:ext cx="24366286" cy="13716193"/>
          </a:xfrm>
          <a:custGeom>
            <a:avLst/>
            <a:gdLst/>
            <a:ahLst/>
            <a:cxnLst/>
            <a:rect l="l" t="t" r="r" b="b"/>
            <a:pathLst>
              <a:path w="20089495" h="11308715">
                <a:moveTo>
                  <a:pt x="20089335" y="0"/>
                </a:moveTo>
                <a:lnTo>
                  <a:pt x="0" y="0"/>
                </a:lnTo>
                <a:lnTo>
                  <a:pt x="0" y="11308556"/>
                </a:lnTo>
                <a:lnTo>
                  <a:pt x="20089335" y="11308556"/>
                </a:lnTo>
                <a:lnTo>
                  <a:pt x="20089335" y="0"/>
                </a:lnTo>
                <a:close/>
              </a:path>
            </a:pathLst>
          </a:custGeom>
          <a:solidFill>
            <a:srgbClr val="03A9F4"/>
          </a:solidFill>
        </p:spPr>
        <p:txBody>
          <a:bodyPr wrap="square" lIns="0" tIns="0" rIns="0" bIns="0" rtlCol="0"/>
          <a:lstStyle/>
          <a:p>
            <a:endParaRPr sz="2183"/>
          </a:p>
        </p:txBody>
      </p:sp>
      <p:sp>
        <p:nvSpPr>
          <p:cNvPr id="3" name="object 3"/>
          <p:cNvSpPr/>
          <p:nvPr/>
        </p:nvSpPr>
        <p:spPr>
          <a:xfrm>
            <a:off x="8947035" y="5715000"/>
            <a:ext cx="5942734" cy="1568863"/>
          </a:xfrm>
          <a:custGeom>
            <a:avLst/>
            <a:gdLst/>
            <a:ahLst/>
            <a:cxnLst/>
            <a:rect l="l" t="t" r="r" b="b"/>
            <a:pathLst>
              <a:path w="4899659" h="1293495">
                <a:moveTo>
                  <a:pt x="453986" y="254840"/>
                </a:moveTo>
                <a:lnTo>
                  <a:pt x="407633" y="257188"/>
                </a:lnTo>
                <a:lnTo>
                  <a:pt x="362604" y="264079"/>
                </a:lnTo>
                <a:lnTo>
                  <a:pt x="319130" y="275284"/>
                </a:lnTo>
                <a:lnTo>
                  <a:pt x="277439" y="290571"/>
                </a:lnTo>
                <a:lnTo>
                  <a:pt x="237762" y="309712"/>
                </a:lnTo>
                <a:lnTo>
                  <a:pt x="200330" y="332477"/>
                </a:lnTo>
                <a:lnTo>
                  <a:pt x="165371" y="358635"/>
                </a:lnTo>
                <a:lnTo>
                  <a:pt x="133116" y="387956"/>
                </a:lnTo>
                <a:lnTo>
                  <a:pt x="103794" y="420211"/>
                </a:lnTo>
                <a:lnTo>
                  <a:pt x="77636" y="455170"/>
                </a:lnTo>
                <a:lnTo>
                  <a:pt x="54872" y="492603"/>
                </a:lnTo>
                <a:lnTo>
                  <a:pt x="35731" y="532279"/>
                </a:lnTo>
                <a:lnTo>
                  <a:pt x="20443" y="573970"/>
                </a:lnTo>
                <a:lnTo>
                  <a:pt x="9239" y="617445"/>
                </a:lnTo>
                <a:lnTo>
                  <a:pt x="2348" y="662473"/>
                </a:lnTo>
                <a:lnTo>
                  <a:pt x="0" y="708826"/>
                </a:lnTo>
                <a:lnTo>
                  <a:pt x="0" y="1281186"/>
                </a:lnTo>
                <a:lnTo>
                  <a:pt x="204286" y="1281186"/>
                </a:lnTo>
                <a:lnTo>
                  <a:pt x="204286" y="708826"/>
                </a:lnTo>
                <a:lnTo>
                  <a:pt x="208317" y="664004"/>
                </a:lnTo>
                <a:lnTo>
                  <a:pt x="219935" y="621794"/>
                </a:lnTo>
                <a:lnTo>
                  <a:pt x="238430" y="582905"/>
                </a:lnTo>
                <a:lnTo>
                  <a:pt x="263090" y="548049"/>
                </a:lnTo>
                <a:lnTo>
                  <a:pt x="293204" y="517936"/>
                </a:lnTo>
                <a:lnTo>
                  <a:pt x="328062" y="493278"/>
                </a:lnTo>
                <a:lnTo>
                  <a:pt x="366952" y="474785"/>
                </a:lnTo>
                <a:lnTo>
                  <a:pt x="409164" y="463168"/>
                </a:lnTo>
                <a:lnTo>
                  <a:pt x="453986" y="459137"/>
                </a:lnTo>
                <a:lnTo>
                  <a:pt x="832742" y="459137"/>
                </a:lnTo>
                <a:lnTo>
                  <a:pt x="830329" y="455170"/>
                </a:lnTo>
                <a:lnTo>
                  <a:pt x="804170" y="420211"/>
                </a:lnTo>
                <a:lnTo>
                  <a:pt x="774848" y="387956"/>
                </a:lnTo>
                <a:lnTo>
                  <a:pt x="742592" y="358635"/>
                </a:lnTo>
                <a:lnTo>
                  <a:pt x="707632" y="332477"/>
                </a:lnTo>
                <a:lnTo>
                  <a:pt x="670200" y="309712"/>
                </a:lnTo>
                <a:lnTo>
                  <a:pt x="630523" y="290571"/>
                </a:lnTo>
                <a:lnTo>
                  <a:pt x="588834" y="275284"/>
                </a:lnTo>
                <a:lnTo>
                  <a:pt x="545361" y="264079"/>
                </a:lnTo>
                <a:lnTo>
                  <a:pt x="500335" y="257188"/>
                </a:lnTo>
                <a:lnTo>
                  <a:pt x="453986" y="254840"/>
                </a:lnTo>
                <a:close/>
              </a:path>
              <a:path w="4899659" h="1293495">
                <a:moveTo>
                  <a:pt x="832742" y="459137"/>
                </a:moveTo>
                <a:lnTo>
                  <a:pt x="453986" y="459137"/>
                </a:lnTo>
                <a:lnTo>
                  <a:pt x="498808" y="463168"/>
                </a:lnTo>
                <a:lnTo>
                  <a:pt x="541020" y="474785"/>
                </a:lnTo>
                <a:lnTo>
                  <a:pt x="579910" y="493278"/>
                </a:lnTo>
                <a:lnTo>
                  <a:pt x="614767" y="517936"/>
                </a:lnTo>
                <a:lnTo>
                  <a:pt x="644882" y="548049"/>
                </a:lnTo>
                <a:lnTo>
                  <a:pt x="669542" y="582905"/>
                </a:lnTo>
                <a:lnTo>
                  <a:pt x="688036" y="621794"/>
                </a:lnTo>
                <a:lnTo>
                  <a:pt x="699654" y="664004"/>
                </a:lnTo>
                <a:lnTo>
                  <a:pt x="703685" y="708826"/>
                </a:lnTo>
                <a:lnTo>
                  <a:pt x="703685" y="1281186"/>
                </a:lnTo>
                <a:lnTo>
                  <a:pt x="907972" y="1281186"/>
                </a:lnTo>
                <a:lnTo>
                  <a:pt x="907972" y="708826"/>
                </a:lnTo>
                <a:lnTo>
                  <a:pt x="905623" y="662473"/>
                </a:lnTo>
                <a:lnTo>
                  <a:pt x="898732" y="617445"/>
                </a:lnTo>
                <a:lnTo>
                  <a:pt x="887526" y="573970"/>
                </a:lnTo>
                <a:lnTo>
                  <a:pt x="872237" y="532279"/>
                </a:lnTo>
                <a:lnTo>
                  <a:pt x="853095" y="492603"/>
                </a:lnTo>
                <a:lnTo>
                  <a:pt x="832742" y="459137"/>
                </a:lnTo>
                <a:close/>
              </a:path>
              <a:path w="4899659" h="1293495">
                <a:moveTo>
                  <a:pt x="1611898" y="266452"/>
                </a:moveTo>
                <a:lnTo>
                  <a:pt x="1407601" y="266452"/>
                </a:lnTo>
                <a:lnTo>
                  <a:pt x="1407601" y="838812"/>
                </a:lnTo>
                <a:lnTo>
                  <a:pt x="1409949" y="885165"/>
                </a:lnTo>
                <a:lnTo>
                  <a:pt x="1416841" y="930193"/>
                </a:lnTo>
                <a:lnTo>
                  <a:pt x="1428045" y="973668"/>
                </a:lnTo>
                <a:lnTo>
                  <a:pt x="1443334" y="1015358"/>
                </a:lnTo>
                <a:lnTo>
                  <a:pt x="1462476" y="1055035"/>
                </a:lnTo>
                <a:lnTo>
                  <a:pt x="1485241" y="1092468"/>
                </a:lnTo>
                <a:lnTo>
                  <a:pt x="1511400" y="1127426"/>
                </a:lnTo>
                <a:lnTo>
                  <a:pt x="1540722" y="1159681"/>
                </a:lnTo>
                <a:lnTo>
                  <a:pt x="1572978" y="1189003"/>
                </a:lnTo>
                <a:lnTo>
                  <a:pt x="1607938" y="1215161"/>
                </a:lnTo>
                <a:lnTo>
                  <a:pt x="1645372" y="1237925"/>
                </a:lnTo>
                <a:lnTo>
                  <a:pt x="1685049" y="1257066"/>
                </a:lnTo>
                <a:lnTo>
                  <a:pt x="1726740" y="1272354"/>
                </a:lnTo>
                <a:lnTo>
                  <a:pt x="1770215" y="1283558"/>
                </a:lnTo>
                <a:lnTo>
                  <a:pt x="1815244" y="1290450"/>
                </a:lnTo>
                <a:lnTo>
                  <a:pt x="1861597" y="1292798"/>
                </a:lnTo>
                <a:lnTo>
                  <a:pt x="1907947" y="1290450"/>
                </a:lnTo>
                <a:lnTo>
                  <a:pt x="1952973" y="1283558"/>
                </a:lnTo>
                <a:lnTo>
                  <a:pt x="1996446" y="1272354"/>
                </a:lnTo>
                <a:lnTo>
                  <a:pt x="2038135" y="1257066"/>
                </a:lnTo>
                <a:lnTo>
                  <a:pt x="2077811" y="1237925"/>
                </a:lnTo>
                <a:lnTo>
                  <a:pt x="2115244" y="1215161"/>
                </a:lnTo>
                <a:lnTo>
                  <a:pt x="2150203" y="1189003"/>
                </a:lnTo>
                <a:lnTo>
                  <a:pt x="2182459" y="1159681"/>
                </a:lnTo>
                <a:lnTo>
                  <a:pt x="2211782" y="1127426"/>
                </a:lnTo>
                <a:lnTo>
                  <a:pt x="2237941" y="1092468"/>
                </a:lnTo>
                <a:lnTo>
                  <a:pt x="2240347" y="1088511"/>
                </a:lnTo>
                <a:lnTo>
                  <a:pt x="1861597" y="1088511"/>
                </a:lnTo>
                <a:lnTo>
                  <a:pt x="1816770" y="1084481"/>
                </a:lnTo>
                <a:lnTo>
                  <a:pt x="1774555" y="1072865"/>
                </a:lnTo>
                <a:lnTo>
                  <a:pt x="1735664" y="1054372"/>
                </a:lnTo>
                <a:lnTo>
                  <a:pt x="1700807" y="1029715"/>
                </a:lnTo>
                <a:lnTo>
                  <a:pt x="1670694" y="999602"/>
                </a:lnTo>
                <a:lnTo>
                  <a:pt x="1646037" y="964745"/>
                </a:lnTo>
                <a:lnTo>
                  <a:pt x="1627544" y="925854"/>
                </a:lnTo>
                <a:lnTo>
                  <a:pt x="1615928" y="883639"/>
                </a:lnTo>
                <a:lnTo>
                  <a:pt x="1611898" y="838812"/>
                </a:lnTo>
                <a:lnTo>
                  <a:pt x="1611898" y="266452"/>
                </a:lnTo>
                <a:close/>
              </a:path>
              <a:path w="4899659" h="1293495">
                <a:moveTo>
                  <a:pt x="2315583" y="266452"/>
                </a:moveTo>
                <a:lnTo>
                  <a:pt x="2111276" y="266452"/>
                </a:lnTo>
                <a:lnTo>
                  <a:pt x="2111276" y="838812"/>
                </a:lnTo>
                <a:lnTo>
                  <a:pt x="2107246" y="883639"/>
                </a:lnTo>
                <a:lnTo>
                  <a:pt x="2095629" y="925854"/>
                </a:lnTo>
                <a:lnTo>
                  <a:pt x="2077138" y="964745"/>
                </a:lnTo>
                <a:lnTo>
                  <a:pt x="2052481" y="999602"/>
                </a:lnTo>
                <a:lnTo>
                  <a:pt x="2022370" y="1029715"/>
                </a:lnTo>
                <a:lnTo>
                  <a:pt x="1987516" y="1054372"/>
                </a:lnTo>
                <a:lnTo>
                  <a:pt x="1948628" y="1072865"/>
                </a:lnTo>
                <a:lnTo>
                  <a:pt x="1906419" y="1084481"/>
                </a:lnTo>
                <a:lnTo>
                  <a:pt x="1861597" y="1088511"/>
                </a:lnTo>
                <a:lnTo>
                  <a:pt x="2240347" y="1088511"/>
                </a:lnTo>
                <a:lnTo>
                  <a:pt x="2260707" y="1055035"/>
                </a:lnTo>
                <a:lnTo>
                  <a:pt x="2279849" y="1015358"/>
                </a:lnTo>
                <a:lnTo>
                  <a:pt x="2295138" y="973668"/>
                </a:lnTo>
                <a:lnTo>
                  <a:pt x="2306343" y="930193"/>
                </a:lnTo>
                <a:lnTo>
                  <a:pt x="2313235" y="885165"/>
                </a:lnTo>
                <a:lnTo>
                  <a:pt x="2315583" y="838812"/>
                </a:lnTo>
                <a:lnTo>
                  <a:pt x="2315583" y="266452"/>
                </a:lnTo>
                <a:close/>
              </a:path>
              <a:path w="4899659" h="1293495">
                <a:moveTo>
                  <a:pt x="2662589" y="0"/>
                </a:moveTo>
                <a:lnTo>
                  <a:pt x="2458302" y="0"/>
                </a:lnTo>
                <a:lnTo>
                  <a:pt x="2458302" y="782949"/>
                </a:lnTo>
                <a:lnTo>
                  <a:pt x="2460640" y="831990"/>
                </a:lnTo>
                <a:lnTo>
                  <a:pt x="2467513" y="879726"/>
                </a:lnTo>
                <a:lnTo>
                  <a:pt x="2478704" y="925943"/>
                </a:lnTo>
                <a:lnTo>
                  <a:pt x="2493999" y="970425"/>
                </a:lnTo>
                <a:lnTo>
                  <a:pt x="2513181" y="1012958"/>
                </a:lnTo>
                <a:lnTo>
                  <a:pt x="2536036" y="1053324"/>
                </a:lnTo>
                <a:lnTo>
                  <a:pt x="2562349" y="1091310"/>
                </a:lnTo>
                <a:lnTo>
                  <a:pt x="2591903" y="1126700"/>
                </a:lnTo>
                <a:lnTo>
                  <a:pt x="2624484" y="1159279"/>
                </a:lnTo>
                <a:lnTo>
                  <a:pt x="2659876" y="1188832"/>
                </a:lnTo>
                <a:lnTo>
                  <a:pt x="2697863" y="1215142"/>
                </a:lnTo>
                <a:lnTo>
                  <a:pt x="2738232" y="1237996"/>
                </a:lnTo>
                <a:lnTo>
                  <a:pt x="2780765" y="1257177"/>
                </a:lnTo>
                <a:lnTo>
                  <a:pt x="2825249" y="1272470"/>
                </a:lnTo>
                <a:lnTo>
                  <a:pt x="2871466" y="1283660"/>
                </a:lnTo>
                <a:lnTo>
                  <a:pt x="2919203" y="1290533"/>
                </a:lnTo>
                <a:lnTo>
                  <a:pt x="2968244" y="1292871"/>
                </a:lnTo>
                <a:lnTo>
                  <a:pt x="3017285" y="1290533"/>
                </a:lnTo>
                <a:lnTo>
                  <a:pt x="3065021" y="1283660"/>
                </a:lnTo>
                <a:lnTo>
                  <a:pt x="3111238" y="1272470"/>
                </a:lnTo>
                <a:lnTo>
                  <a:pt x="3155720" y="1257177"/>
                </a:lnTo>
                <a:lnTo>
                  <a:pt x="3198252" y="1237996"/>
                </a:lnTo>
                <a:lnTo>
                  <a:pt x="3238619" y="1215142"/>
                </a:lnTo>
                <a:lnTo>
                  <a:pt x="3276605" y="1188832"/>
                </a:lnTo>
                <a:lnTo>
                  <a:pt x="3311995" y="1159279"/>
                </a:lnTo>
                <a:lnTo>
                  <a:pt x="3344574" y="1126700"/>
                </a:lnTo>
                <a:lnTo>
                  <a:pt x="3374126" y="1091310"/>
                </a:lnTo>
                <a:lnTo>
                  <a:pt x="3376015" y="1088584"/>
                </a:lnTo>
                <a:lnTo>
                  <a:pt x="2968244" y="1088584"/>
                </a:lnTo>
                <a:lnTo>
                  <a:pt x="2918731" y="1084576"/>
                </a:lnTo>
                <a:lnTo>
                  <a:pt x="2871737" y="1072976"/>
                </a:lnTo>
                <a:lnTo>
                  <a:pt x="2827897" y="1054417"/>
                </a:lnTo>
                <a:lnTo>
                  <a:pt x="2787844" y="1029534"/>
                </a:lnTo>
                <a:lnTo>
                  <a:pt x="2752214" y="998961"/>
                </a:lnTo>
                <a:lnTo>
                  <a:pt x="2721640" y="963333"/>
                </a:lnTo>
                <a:lnTo>
                  <a:pt x="2696756" y="923283"/>
                </a:lnTo>
                <a:lnTo>
                  <a:pt x="2678197" y="879447"/>
                </a:lnTo>
                <a:lnTo>
                  <a:pt x="2666596" y="832457"/>
                </a:lnTo>
                <a:lnTo>
                  <a:pt x="2662589" y="782949"/>
                </a:lnTo>
                <a:lnTo>
                  <a:pt x="2666596" y="733436"/>
                </a:lnTo>
                <a:lnTo>
                  <a:pt x="2678197" y="686443"/>
                </a:lnTo>
                <a:lnTo>
                  <a:pt x="2696756" y="642604"/>
                </a:lnTo>
                <a:lnTo>
                  <a:pt x="2721640" y="602553"/>
                </a:lnTo>
                <a:lnTo>
                  <a:pt x="2752214" y="566925"/>
                </a:lnTo>
                <a:lnTo>
                  <a:pt x="2787844" y="536352"/>
                </a:lnTo>
                <a:lnTo>
                  <a:pt x="2827897" y="511470"/>
                </a:lnTo>
                <a:lnTo>
                  <a:pt x="2871737" y="492912"/>
                </a:lnTo>
                <a:lnTo>
                  <a:pt x="2918731" y="481312"/>
                </a:lnTo>
                <a:lnTo>
                  <a:pt x="2968244" y="477304"/>
                </a:lnTo>
                <a:lnTo>
                  <a:pt x="3376013" y="477304"/>
                </a:lnTo>
                <a:lnTo>
                  <a:pt x="3374126" y="474581"/>
                </a:lnTo>
                <a:lnTo>
                  <a:pt x="3344574" y="439189"/>
                </a:lnTo>
                <a:lnTo>
                  <a:pt x="3311995" y="406608"/>
                </a:lnTo>
                <a:lnTo>
                  <a:pt x="3276605" y="377054"/>
                </a:lnTo>
                <a:lnTo>
                  <a:pt x="3273645" y="375004"/>
                </a:lnTo>
                <a:lnTo>
                  <a:pt x="2662589" y="375004"/>
                </a:lnTo>
                <a:lnTo>
                  <a:pt x="2662589" y="0"/>
                </a:lnTo>
                <a:close/>
              </a:path>
              <a:path w="4899659" h="1293495">
                <a:moveTo>
                  <a:pt x="3376013" y="477304"/>
                </a:moveTo>
                <a:lnTo>
                  <a:pt x="2968244" y="477304"/>
                </a:lnTo>
                <a:lnTo>
                  <a:pt x="3017752" y="481312"/>
                </a:lnTo>
                <a:lnTo>
                  <a:pt x="3064741" y="492912"/>
                </a:lnTo>
                <a:lnTo>
                  <a:pt x="3108578" y="511470"/>
                </a:lnTo>
                <a:lnTo>
                  <a:pt x="3148628" y="536352"/>
                </a:lnTo>
                <a:lnTo>
                  <a:pt x="3184256" y="566925"/>
                </a:lnTo>
                <a:lnTo>
                  <a:pt x="3214829" y="602553"/>
                </a:lnTo>
                <a:lnTo>
                  <a:pt x="3239712" y="642604"/>
                </a:lnTo>
                <a:lnTo>
                  <a:pt x="3258271" y="686443"/>
                </a:lnTo>
                <a:lnTo>
                  <a:pt x="3269871" y="733436"/>
                </a:lnTo>
                <a:lnTo>
                  <a:pt x="3273879" y="782949"/>
                </a:lnTo>
                <a:lnTo>
                  <a:pt x="3269871" y="832457"/>
                </a:lnTo>
                <a:lnTo>
                  <a:pt x="3258271" y="879447"/>
                </a:lnTo>
                <a:lnTo>
                  <a:pt x="3239712" y="923283"/>
                </a:lnTo>
                <a:lnTo>
                  <a:pt x="3214829" y="963333"/>
                </a:lnTo>
                <a:lnTo>
                  <a:pt x="3184256" y="998961"/>
                </a:lnTo>
                <a:lnTo>
                  <a:pt x="3148628" y="1029534"/>
                </a:lnTo>
                <a:lnTo>
                  <a:pt x="3108578" y="1054417"/>
                </a:lnTo>
                <a:lnTo>
                  <a:pt x="3064741" y="1072976"/>
                </a:lnTo>
                <a:lnTo>
                  <a:pt x="3017752" y="1084576"/>
                </a:lnTo>
                <a:lnTo>
                  <a:pt x="2968244" y="1088584"/>
                </a:lnTo>
                <a:lnTo>
                  <a:pt x="3376015" y="1088584"/>
                </a:lnTo>
                <a:lnTo>
                  <a:pt x="3400437" y="1053324"/>
                </a:lnTo>
                <a:lnTo>
                  <a:pt x="3423290" y="1012958"/>
                </a:lnTo>
                <a:lnTo>
                  <a:pt x="3442471" y="970425"/>
                </a:lnTo>
                <a:lnTo>
                  <a:pt x="3457765" y="925943"/>
                </a:lnTo>
                <a:lnTo>
                  <a:pt x="3468955" y="879726"/>
                </a:lnTo>
                <a:lnTo>
                  <a:pt x="3475827" y="831990"/>
                </a:lnTo>
                <a:lnTo>
                  <a:pt x="3478166" y="782949"/>
                </a:lnTo>
                <a:lnTo>
                  <a:pt x="3475827" y="733909"/>
                </a:lnTo>
                <a:lnTo>
                  <a:pt x="3468955" y="686172"/>
                </a:lnTo>
                <a:lnTo>
                  <a:pt x="3457765" y="639954"/>
                </a:lnTo>
                <a:lnTo>
                  <a:pt x="3442471" y="595471"/>
                </a:lnTo>
                <a:lnTo>
                  <a:pt x="3423290" y="552937"/>
                </a:lnTo>
                <a:lnTo>
                  <a:pt x="3400437" y="512569"/>
                </a:lnTo>
                <a:lnTo>
                  <a:pt x="3376013" y="477304"/>
                </a:lnTo>
                <a:close/>
              </a:path>
              <a:path w="4899659" h="1293495">
                <a:moveTo>
                  <a:pt x="2968244" y="273007"/>
                </a:moveTo>
                <a:lnTo>
                  <a:pt x="2919714" y="275297"/>
                </a:lnTo>
                <a:lnTo>
                  <a:pt x="2872457" y="282029"/>
                </a:lnTo>
                <a:lnTo>
                  <a:pt x="2826684" y="292994"/>
                </a:lnTo>
                <a:lnTo>
                  <a:pt x="2782601" y="307982"/>
                </a:lnTo>
                <a:lnTo>
                  <a:pt x="2740419" y="326786"/>
                </a:lnTo>
                <a:lnTo>
                  <a:pt x="2700345" y="349196"/>
                </a:lnTo>
                <a:lnTo>
                  <a:pt x="2662589" y="375004"/>
                </a:lnTo>
                <a:lnTo>
                  <a:pt x="3273645" y="375004"/>
                </a:lnTo>
                <a:lnTo>
                  <a:pt x="3238619" y="350742"/>
                </a:lnTo>
                <a:lnTo>
                  <a:pt x="3198252" y="327887"/>
                </a:lnTo>
                <a:lnTo>
                  <a:pt x="3155720" y="308704"/>
                </a:lnTo>
                <a:lnTo>
                  <a:pt x="3111238" y="293410"/>
                </a:lnTo>
                <a:lnTo>
                  <a:pt x="3065021" y="282218"/>
                </a:lnTo>
                <a:lnTo>
                  <a:pt x="3017285" y="275346"/>
                </a:lnTo>
                <a:lnTo>
                  <a:pt x="2968244" y="273007"/>
                </a:lnTo>
                <a:close/>
              </a:path>
              <a:path w="4899659" h="1293495">
                <a:moveTo>
                  <a:pt x="4899463" y="275834"/>
                </a:moveTo>
                <a:lnTo>
                  <a:pt x="3988444" y="275834"/>
                </a:lnTo>
                <a:lnTo>
                  <a:pt x="3988444" y="480131"/>
                </a:lnTo>
                <a:lnTo>
                  <a:pt x="4626330" y="480131"/>
                </a:lnTo>
                <a:lnTo>
                  <a:pt x="3988444" y="1034858"/>
                </a:lnTo>
                <a:lnTo>
                  <a:pt x="3988444" y="1272380"/>
                </a:lnTo>
                <a:lnTo>
                  <a:pt x="4899463" y="1272380"/>
                </a:lnTo>
                <a:lnTo>
                  <a:pt x="4899463" y="1068093"/>
                </a:lnTo>
                <a:lnTo>
                  <a:pt x="4261597" y="1068093"/>
                </a:lnTo>
                <a:lnTo>
                  <a:pt x="4899463" y="513366"/>
                </a:lnTo>
                <a:lnTo>
                  <a:pt x="4899463" y="275834"/>
                </a:lnTo>
                <a:close/>
              </a:path>
              <a:path w="4899659" h="1293495">
                <a:moveTo>
                  <a:pt x="3822532" y="266452"/>
                </a:moveTo>
                <a:lnTo>
                  <a:pt x="3618245" y="266452"/>
                </a:lnTo>
                <a:lnTo>
                  <a:pt x="3618245" y="1281186"/>
                </a:lnTo>
                <a:lnTo>
                  <a:pt x="3822532" y="1281186"/>
                </a:lnTo>
                <a:lnTo>
                  <a:pt x="3822532" y="266452"/>
                </a:lnTo>
                <a:close/>
              </a:path>
              <a:path w="4899659" h="1293495">
                <a:moveTo>
                  <a:pt x="1263061" y="266452"/>
                </a:moveTo>
                <a:lnTo>
                  <a:pt x="1058774" y="266452"/>
                </a:lnTo>
                <a:lnTo>
                  <a:pt x="1058774" y="1281186"/>
                </a:lnTo>
                <a:lnTo>
                  <a:pt x="1263061" y="1281186"/>
                </a:lnTo>
                <a:lnTo>
                  <a:pt x="1263061" y="266452"/>
                </a:lnTo>
                <a:close/>
              </a:path>
            </a:pathLst>
          </a:custGeom>
          <a:solidFill>
            <a:srgbClr val="FFFFFF"/>
          </a:solidFill>
        </p:spPr>
        <p:txBody>
          <a:bodyPr wrap="square" lIns="0" tIns="0" rIns="0" bIns="0" rtlCol="0"/>
          <a:lstStyle/>
          <a:p>
            <a:endParaRPr sz="2183"/>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15137854" y="6299555"/>
            <a:ext cx="299122" cy="299110"/>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5137854" y="6944866"/>
            <a:ext cx="299122" cy="2991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2DA105B5-ED31-5D48-5539-60EC7EEED888}"/>
              </a:ext>
            </a:extLst>
          </p:cNvPr>
          <p:cNvGrpSpPr/>
          <p:nvPr/>
        </p:nvGrpSpPr>
        <p:grpSpPr>
          <a:xfrm>
            <a:off x="1336837" y="0"/>
            <a:ext cx="23047163" cy="13716000"/>
            <a:chOff x="1336837" y="0"/>
            <a:chExt cx="23047163" cy="13716000"/>
          </a:xfrm>
        </p:grpSpPr>
        <p:pic>
          <p:nvPicPr>
            <p:cNvPr id="13" name="Imagen 12" descr="Icono&#10;&#10;Descripción generada automáticamente">
              <a:extLst>
                <a:ext uri="{FF2B5EF4-FFF2-40B4-BE49-F238E27FC236}">
                  <a16:creationId xmlns:a16="http://schemas.microsoft.com/office/drawing/2014/main" id="{781F1333-C3B2-A3C7-9C10-8DDA346060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14" name="object 2">
              <a:extLst>
                <a:ext uri="{FF2B5EF4-FFF2-40B4-BE49-F238E27FC236}">
                  <a16:creationId xmlns:a16="http://schemas.microsoft.com/office/drawing/2014/main" id="{56CD1A74-83C2-DBC8-CD29-80A0F16AD908}"/>
                </a:ext>
              </a:extLst>
            </p:cNvPr>
            <p:cNvGrpSpPr/>
            <p:nvPr/>
          </p:nvGrpSpPr>
          <p:grpSpPr>
            <a:xfrm>
              <a:off x="7086149" y="11651139"/>
              <a:ext cx="5052402" cy="2064861"/>
              <a:chOff x="5842382" y="9611438"/>
              <a:chExt cx="4165600" cy="1702435"/>
            </a:xfrm>
          </p:grpSpPr>
          <p:sp>
            <p:nvSpPr>
              <p:cNvPr id="15" name="object 3">
                <a:extLst>
                  <a:ext uri="{FF2B5EF4-FFF2-40B4-BE49-F238E27FC236}">
                    <a16:creationId xmlns:a16="http://schemas.microsoft.com/office/drawing/2014/main" id="{107ED508-EA2C-B325-0A90-0E14DC8AA75C}"/>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16" name="object 4">
                <a:extLst>
                  <a:ext uri="{FF2B5EF4-FFF2-40B4-BE49-F238E27FC236}">
                    <a16:creationId xmlns:a16="http://schemas.microsoft.com/office/drawing/2014/main" id="{64D73AF4-57CC-9CF2-055C-68940CAB691C}"/>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17" name="object 5">
              <a:extLst>
                <a:ext uri="{FF2B5EF4-FFF2-40B4-BE49-F238E27FC236}">
                  <a16:creationId xmlns:a16="http://schemas.microsoft.com/office/drawing/2014/main" id="{680FE6AC-A4D7-00A4-D06C-A2B973D15572}"/>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grpSp>
        <p:nvGrpSpPr>
          <p:cNvPr id="2" name="object 2"/>
          <p:cNvGrpSpPr/>
          <p:nvPr/>
        </p:nvGrpSpPr>
        <p:grpSpPr>
          <a:xfrm>
            <a:off x="12677001" y="1146289"/>
            <a:ext cx="11179821" cy="11210493"/>
            <a:chOff x="9982859" y="1032868"/>
            <a:chExt cx="9217530" cy="9242818"/>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982859" y="1032868"/>
              <a:ext cx="9217530" cy="9242818"/>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12918140" y="3838061"/>
              <a:ext cx="3341940" cy="5265420"/>
            </a:xfrm>
            <a:prstGeom prst="rect">
              <a:avLst/>
            </a:prstGeom>
          </p:spPr>
        </p:pic>
      </p:grpSp>
      <p:sp>
        <p:nvSpPr>
          <p:cNvPr id="6" name="object 6"/>
          <p:cNvSpPr/>
          <p:nvPr/>
        </p:nvSpPr>
        <p:spPr>
          <a:xfrm>
            <a:off x="2063470" y="5300978"/>
            <a:ext cx="9666568" cy="1099822"/>
          </a:xfrm>
          <a:custGeom>
            <a:avLst/>
            <a:gdLst/>
            <a:ahLst/>
            <a:cxnLst/>
            <a:rect l="l" t="t" r="r" b="b"/>
            <a:pathLst>
              <a:path w="7969884" h="906779">
                <a:moveTo>
                  <a:pt x="7751240" y="0"/>
                </a:moveTo>
                <a:lnTo>
                  <a:pt x="218516" y="0"/>
                </a:lnTo>
                <a:lnTo>
                  <a:pt x="168415" y="5771"/>
                </a:lnTo>
                <a:lnTo>
                  <a:pt x="122421" y="22211"/>
                </a:lnTo>
                <a:lnTo>
                  <a:pt x="81848" y="48008"/>
                </a:lnTo>
                <a:lnTo>
                  <a:pt x="48007" y="81850"/>
                </a:lnTo>
                <a:lnTo>
                  <a:pt x="22211" y="122425"/>
                </a:lnTo>
                <a:lnTo>
                  <a:pt x="5771" y="168421"/>
                </a:lnTo>
                <a:lnTo>
                  <a:pt x="0" y="218527"/>
                </a:lnTo>
                <a:lnTo>
                  <a:pt x="0" y="687685"/>
                </a:lnTo>
                <a:lnTo>
                  <a:pt x="5771" y="737791"/>
                </a:lnTo>
                <a:lnTo>
                  <a:pt x="22211" y="783785"/>
                </a:lnTo>
                <a:lnTo>
                  <a:pt x="48007" y="824358"/>
                </a:lnTo>
                <a:lnTo>
                  <a:pt x="81848" y="858198"/>
                </a:lnTo>
                <a:lnTo>
                  <a:pt x="122421" y="883993"/>
                </a:lnTo>
                <a:lnTo>
                  <a:pt x="168415" y="900431"/>
                </a:lnTo>
                <a:lnTo>
                  <a:pt x="218516" y="906202"/>
                </a:lnTo>
                <a:lnTo>
                  <a:pt x="7751240" y="906202"/>
                </a:lnTo>
                <a:lnTo>
                  <a:pt x="7801345" y="900431"/>
                </a:lnTo>
                <a:lnTo>
                  <a:pt x="7847340" y="883993"/>
                </a:lnTo>
                <a:lnTo>
                  <a:pt x="7887913" y="858198"/>
                </a:lnTo>
                <a:lnTo>
                  <a:pt x="7921752" y="824358"/>
                </a:lnTo>
                <a:lnTo>
                  <a:pt x="7947547" y="783785"/>
                </a:lnTo>
                <a:lnTo>
                  <a:pt x="7963986" y="737791"/>
                </a:lnTo>
                <a:lnTo>
                  <a:pt x="7969757" y="687685"/>
                </a:lnTo>
                <a:lnTo>
                  <a:pt x="7969757" y="218527"/>
                </a:lnTo>
                <a:lnTo>
                  <a:pt x="7963986" y="168421"/>
                </a:lnTo>
                <a:lnTo>
                  <a:pt x="7947547" y="122425"/>
                </a:lnTo>
                <a:lnTo>
                  <a:pt x="7921752" y="81850"/>
                </a:lnTo>
                <a:lnTo>
                  <a:pt x="7887913" y="48008"/>
                </a:lnTo>
                <a:lnTo>
                  <a:pt x="7847340" y="22211"/>
                </a:lnTo>
                <a:lnTo>
                  <a:pt x="7801345" y="5771"/>
                </a:lnTo>
                <a:lnTo>
                  <a:pt x="7751240" y="0"/>
                </a:lnTo>
                <a:close/>
              </a:path>
            </a:pathLst>
          </a:custGeom>
          <a:solidFill>
            <a:srgbClr val="FF8A46"/>
          </a:solidFill>
        </p:spPr>
        <p:txBody>
          <a:bodyPr wrap="square" lIns="0" tIns="0" rIns="0" bIns="0" rtlCol="0"/>
          <a:lstStyle/>
          <a:p>
            <a:endParaRPr sz="2183"/>
          </a:p>
        </p:txBody>
      </p:sp>
      <p:sp>
        <p:nvSpPr>
          <p:cNvPr id="7" name="object 7"/>
          <p:cNvSpPr/>
          <p:nvPr/>
        </p:nvSpPr>
        <p:spPr>
          <a:xfrm>
            <a:off x="2063470" y="6751536"/>
            <a:ext cx="9666568" cy="1099822"/>
          </a:xfrm>
          <a:custGeom>
            <a:avLst/>
            <a:gdLst/>
            <a:ahLst/>
            <a:cxnLst/>
            <a:rect l="l" t="t" r="r" b="b"/>
            <a:pathLst>
              <a:path w="7969884" h="906779">
                <a:moveTo>
                  <a:pt x="7751240" y="0"/>
                </a:moveTo>
                <a:lnTo>
                  <a:pt x="218516" y="0"/>
                </a:lnTo>
                <a:lnTo>
                  <a:pt x="168415" y="5771"/>
                </a:lnTo>
                <a:lnTo>
                  <a:pt x="122421" y="22211"/>
                </a:lnTo>
                <a:lnTo>
                  <a:pt x="81848" y="48008"/>
                </a:lnTo>
                <a:lnTo>
                  <a:pt x="48007" y="81850"/>
                </a:lnTo>
                <a:lnTo>
                  <a:pt x="22211" y="122425"/>
                </a:lnTo>
                <a:lnTo>
                  <a:pt x="5771" y="168421"/>
                </a:lnTo>
                <a:lnTo>
                  <a:pt x="0" y="218527"/>
                </a:lnTo>
                <a:lnTo>
                  <a:pt x="0" y="687685"/>
                </a:lnTo>
                <a:lnTo>
                  <a:pt x="5771" y="737791"/>
                </a:lnTo>
                <a:lnTo>
                  <a:pt x="22211" y="783785"/>
                </a:lnTo>
                <a:lnTo>
                  <a:pt x="48007" y="824358"/>
                </a:lnTo>
                <a:lnTo>
                  <a:pt x="81848" y="858198"/>
                </a:lnTo>
                <a:lnTo>
                  <a:pt x="122421" y="883993"/>
                </a:lnTo>
                <a:lnTo>
                  <a:pt x="168415" y="900431"/>
                </a:lnTo>
                <a:lnTo>
                  <a:pt x="218516" y="906202"/>
                </a:lnTo>
                <a:lnTo>
                  <a:pt x="7751240" y="906202"/>
                </a:lnTo>
                <a:lnTo>
                  <a:pt x="7801345" y="900431"/>
                </a:lnTo>
                <a:lnTo>
                  <a:pt x="7847340" y="883993"/>
                </a:lnTo>
                <a:lnTo>
                  <a:pt x="7887913" y="858198"/>
                </a:lnTo>
                <a:lnTo>
                  <a:pt x="7921752" y="824358"/>
                </a:lnTo>
                <a:lnTo>
                  <a:pt x="7947547" y="783785"/>
                </a:lnTo>
                <a:lnTo>
                  <a:pt x="7963986" y="737791"/>
                </a:lnTo>
                <a:lnTo>
                  <a:pt x="7969757" y="687685"/>
                </a:lnTo>
                <a:lnTo>
                  <a:pt x="7969757" y="218527"/>
                </a:lnTo>
                <a:lnTo>
                  <a:pt x="7963986" y="168421"/>
                </a:lnTo>
                <a:lnTo>
                  <a:pt x="7947547" y="122425"/>
                </a:lnTo>
                <a:lnTo>
                  <a:pt x="7921752" y="81850"/>
                </a:lnTo>
                <a:lnTo>
                  <a:pt x="7887913" y="48008"/>
                </a:lnTo>
                <a:lnTo>
                  <a:pt x="7847340" y="22211"/>
                </a:lnTo>
                <a:lnTo>
                  <a:pt x="7801345" y="5771"/>
                </a:lnTo>
                <a:lnTo>
                  <a:pt x="7751240" y="0"/>
                </a:lnTo>
                <a:close/>
              </a:path>
            </a:pathLst>
          </a:custGeom>
          <a:solidFill>
            <a:srgbClr val="54E195"/>
          </a:solidFill>
        </p:spPr>
        <p:txBody>
          <a:bodyPr wrap="square" lIns="0" tIns="0" rIns="0" bIns="0" rtlCol="0"/>
          <a:lstStyle/>
          <a:p>
            <a:endParaRPr sz="2183"/>
          </a:p>
        </p:txBody>
      </p:sp>
      <p:sp>
        <p:nvSpPr>
          <p:cNvPr id="8" name="object 8"/>
          <p:cNvSpPr txBox="1"/>
          <p:nvPr/>
        </p:nvSpPr>
        <p:spPr>
          <a:xfrm>
            <a:off x="2021762" y="3886200"/>
            <a:ext cx="9666568" cy="3663228"/>
          </a:xfrm>
          <a:prstGeom prst="rect">
            <a:avLst/>
          </a:prstGeom>
        </p:spPr>
        <p:txBody>
          <a:bodyPr vert="horz" wrap="square" lIns="0" tIns="16174" rIns="0" bIns="0" rtlCol="0">
            <a:spAutoFit/>
          </a:bodyPr>
          <a:lstStyle/>
          <a:p>
            <a:pPr marL="15404" marR="1518818" algn="just">
              <a:spcBef>
                <a:spcPts val="127"/>
              </a:spcBef>
            </a:pPr>
            <a:r>
              <a:rPr sz="3154" dirty="0">
                <a:solidFill>
                  <a:srgbClr val="202020"/>
                </a:solidFill>
                <a:latin typeface="Objective" pitchFamily="2" charset="77"/>
                <a:cs typeface="Verdana"/>
              </a:rPr>
              <a:t>Automáticamente aparecen las mesas  registradas en la web.</a:t>
            </a:r>
            <a:endParaRPr sz="3154" dirty="0">
              <a:latin typeface="Objective" pitchFamily="2" charset="77"/>
              <a:cs typeface="Verdana"/>
            </a:endParaRPr>
          </a:p>
          <a:p>
            <a:pPr>
              <a:spcBef>
                <a:spcPts val="36"/>
              </a:spcBef>
            </a:pPr>
            <a:endParaRPr sz="4670" dirty="0">
              <a:latin typeface="Objective" pitchFamily="2" charset="77"/>
              <a:cs typeface="Verdana"/>
            </a:endParaRPr>
          </a:p>
          <a:p>
            <a:pPr marL="326561" algn="ctr"/>
            <a:r>
              <a:rPr sz="3154" b="1" dirty="0">
                <a:solidFill>
                  <a:srgbClr val="202020"/>
                </a:solidFill>
                <a:latin typeface="Objective" pitchFamily="2" charset="77"/>
                <a:cs typeface="Arial Black"/>
              </a:rPr>
              <a:t>Naranja: </a:t>
            </a:r>
            <a:r>
              <a:rPr sz="3154" dirty="0">
                <a:solidFill>
                  <a:srgbClr val="202020"/>
                </a:solidFill>
                <a:latin typeface="Objective" pitchFamily="2" charset="77"/>
                <a:cs typeface="Verdana"/>
              </a:rPr>
              <a:t>Mesas con pedidos</a:t>
            </a:r>
            <a:endParaRPr sz="3154" dirty="0">
              <a:latin typeface="Objective" pitchFamily="2" charset="77"/>
              <a:cs typeface="Verdana"/>
            </a:endParaRPr>
          </a:p>
          <a:p>
            <a:pPr>
              <a:lnSpc>
                <a:spcPct val="100000"/>
              </a:lnSpc>
            </a:pPr>
            <a:endParaRPr sz="4245" dirty="0">
              <a:latin typeface="Objective" pitchFamily="2" charset="77"/>
              <a:cs typeface="Verdana"/>
            </a:endParaRPr>
          </a:p>
          <a:p>
            <a:pPr marL="326561" algn="ctr">
              <a:spcBef>
                <a:spcPts val="2638"/>
              </a:spcBef>
            </a:pPr>
            <a:r>
              <a:rPr sz="3154" b="1" dirty="0">
                <a:solidFill>
                  <a:srgbClr val="202020"/>
                </a:solidFill>
                <a:latin typeface="Objective" pitchFamily="2" charset="77"/>
                <a:cs typeface="Arial Black"/>
              </a:rPr>
              <a:t>Verde: </a:t>
            </a:r>
            <a:r>
              <a:rPr sz="3154" dirty="0">
                <a:solidFill>
                  <a:srgbClr val="202020"/>
                </a:solidFill>
                <a:latin typeface="Objective" pitchFamily="2" charset="77"/>
                <a:cs typeface="Verdana"/>
              </a:rPr>
              <a:t>Mesas abiertas para colocar pedidos</a:t>
            </a:r>
            <a:endParaRPr sz="3154" dirty="0">
              <a:latin typeface="Objective" pitchFamily="2" charset="77"/>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descr="Icono&#10;&#10;Descripción generada automáticamente">
            <a:extLst>
              <a:ext uri="{FF2B5EF4-FFF2-40B4-BE49-F238E27FC236}">
                <a16:creationId xmlns:a16="http://schemas.microsoft.com/office/drawing/2014/main" id="{947E35EC-D4AB-6A60-D9FD-320212FEA5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35" name="object 2">
            <a:extLst>
              <a:ext uri="{FF2B5EF4-FFF2-40B4-BE49-F238E27FC236}">
                <a16:creationId xmlns:a16="http://schemas.microsoft.com/office/drawing/2014/main" id="{E2E89B9F-EAC6-ADA6-C931-51DB9314310E}"/>
              </a:ext>
            </a:extLst>
          </p:cNvPr>
          <p:cNvGrpSpPr/>
          <p:nvPr/>
        </p:nvGrpSpPr>
        <p:grpSpPr>
          <a:xfrm>
            <a:off x="7086149" y="11651139"/>
            <a:ext cx="5052402" cy="2064861"/>
            <a:chOff x="5842382" y="9611438"/>
            <a:chExt cx="4165600" cy="1702435"/>
          </a:xfrm>
        </p:grpSpPr>
        <p:sp>
          <p:nvSpPr>
            <p:cNvPr id="36" name="object 3">
              <a:extLst>
                <a:ext uri="{FF2B5EF4-FFF2-40B4-BE49-F238E27FC236}">
                  <a16:creationId xmlns:a16="http://schemas.microsoft.com/office/drawing/2014/main" id="{4F677B80-9045-B3B5-C263-857C58D9D693}"/>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37" name="object 4">
              <a:extLst>
                <a:ext uri="{FF2B5EF4-FFF2-40B4-BE49-F238E27FC236}">
                  <a16:creationId xmlns:a16="http://schemas.microsoft.com/office/drawing/2014/main" id="{851A4959-50FF-23D7-6223-997180CA71F1}"/>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38" name="object 5">
            <a:extLst>
              <a:ext uri="{FF2B5EF4-FFF2-40B4-BE49-F238E27FC236}">
                <a16:creationId xmlns:a16="http://schemas.microsoft.com/office/drawing/2014/main" id="{CDC08CC5-63DA-B70E-5657-B9233C073E5F}"/>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sp>
        <p:nvSpPr>
          <p:cNvPr id="6" name="object 6"/>
          <p:cNvSpPr txBox="1">
            <a:spLocks noGrp="1"/>
          </p:cNvSpPr>
          <p:nvPr>
            <p:ph type="title"/>
          </p:nvPr>
        </p:nvSpPr>
        <p:spPr>
          <a:xfrm>
            <a:off x="2829694" y="3399378"/>
            <a:ext cx="10810106" cy="2237237"/>
          </a:xfrm>
          <a:prstGeom prst="rect">
            <a:avLst/>
          </a:prstGeom>
        </p:spPr>
        <p:txBody>
          <a:bodyPr vert="horz" wrap="square" lIns="0" tIns="43900" rIns="0" bIns="0" rtlCol="0">
            <a:spAutoFit/>
          </a:bodyPr>
          <a:lstStyle/>
          <a:p>
            <a:pPr marL="15404" marR="6162" algn="just">
              <a:lnSpc>
                <a:spcPts val="5713"/>
              </a:lnSpc>
              <a:spcBef>
                <a:spcPts val="346"/>
              </a:spcBef>
            </a:pPr>
            <a:r>
              <a:rPr lang="es-ES" sz="4852" b="1" dirty="0">
                <a:solidFill>
                  <a:srgbClr val="000000"/>
                </a:solidFill>
                <a:latin typeface="Objective" pitchFamily="2" charset="77"/>
                <a:cs typeface="Arial"/>
              </a:rPr>
              <a:t>¡Sigue estos pasos </a:t>
            </a:r>
            <a:r>
              <a:rPr sz="4852" b="1" dirty="0">
                <a:solidFill>
                  <a:srgbClr val="000000"/>
                </a:solidFill>
                <a:latin typeface="Objective" pitchFamily="2" charset="77"/>
                <a:cs typeface="Arial"/>
              </a:rPr>
              <a:t>para </a:t>
            </a:r>
            <a:r>
              <a:rPr sz="4852" b="1" dirty="0" err="1">
                <a:solidFill>
                  <a:srgbClr val="000000"/>
                </a:solidFill>
                <a:latin typeface="Objective" pitchFamily="2" charset="77"/>
                <a:cs typeface="Arial"/>
              </a:rPr>
              <a:t>empezar</a:t>
            </a:r>
            <a:r>
              <a:rPr sz="4852" b="1" dirty="0">
                <a:solidFill>
                  <a:srgbClr val="000000"/>
                </a:solidFill>
                <a:latin typeface="Objective" pitchFamily="2" charset="77"/>
                <a:cs typeface="Arial"/>
              </a:rPr>
              <a:t> a</a:t>
            </a:r>
            <a:r>
              <a:rPr lang="es-ES" sz="4852" b="1" dirty="0">
                <a:solidFill>
                  <a:srgbClr val="000000"/>
                </a:solidFill>
                <a:latin typeface="Objective" pitchFamily="2" charset="77"/>
                <a:cs typeface="Arial"/>
              </a:rPr>
              <a:t> </a:t>
            </a:r>
            <a:r>
              <a:rPr sz="4852" b="1" dirty="0" err="1">
                <a:solidFill>
                  <a:srgbClr val="000000"/>
                </a:solidFill>
                <a:latin typeface="Objective" pitchFamily="2" charset="77"/>
                <a:cs typeface="Arial"/>
              </a:rPr>
              <a:t>tomar</a:t>
            </a:r>
            <a:r>
              <a:rPr lang="es-ES" sz="4852" b="1" dirty="0">
                <a:solidFill>
                  <a:srgbClr val="000000"/>
                </a:solidFill>
                <a:latin typeface="Objective" pitchFamily="2" charset="77"/>
                <a:cs typeface="Arial"/>
              </a:rPr>
              <a:t> </a:t>
            </a:r>
            <a:r>
              <a:rPr sz="4852" b="1" dirty="0" err="1">
                <a:solidFill>
                  <a:srgbClr val="000000"/>
                </a:solidFill>
                <a:latin typeface="Objective" pitchFamily="2" charset="77"/>
                <a:cs typeface="Arial"/>
              </a:rPr>
              <a:t>pedidos</a:t>
            </a:r>
            <a:r>
              <a:rPr lang="es-ES" sz="4852" b="1" dirty="0">
                <a:solidFill>
                  <a:srgbClr val="000000"/>
                </a:solidFill>
                <a:latin typeface="Objective" pitchFamily="2" charset="77"/>
                <a:cs typeface="Arial"/>
              </a:rPr>
              <a:t> </a:t>
            </a:r>
            <a:r>
              <a:rPr sz="4852" b="1" dirty="0" err="1">
                <a:solidFill>
                  <a:srgbClr val="000000"/>
                </a:solidFill>
                <a:latin typeface="Objective" pitchFamily="2" charset="77"/>
                <a:cs typeface="Arial"/>
              </a:rPr>
              <a:t>desde</a:t>
            </a:r>
            <a:r>
              <a:rPr lang="es-ES" sz="4852" b="1" dirty="0">
                <a:solidFill>
                  <a:srgbClr val="000000"/>
                </a:solidFill>
                <a:latin typeface="Objective" pitchFamily="2" charset="77"/>
                <a:cs typeface="Arial"/>
              </a:rPr>
              <a:t> </a:t>
            </a:r>
            <a:r>
              <a:rPr sz="4852" b="1" dirty="0" err="1">
                <a:solidFill>
                  <a:srgbClr val="000000"/>
                </a:solidFill>
                <a:latin typeface="Objective" pitchFamily="2" charset="77"/>
                <a:cs typeface="Arial"/>
              </a:rPr>
              <a:t>tu</a:t>
            </a:r>
            <a:r>
              <a:rPr sz="4852" b="1" dirty="0">
                <a:solidFill>
                  <a:srgbClr val="000000"/>
                </a:solidFill>
                <a:latin typeface="Objective" pitchFamily="2" charset="77"/>
                <a:cs typeface="Arial"/>
              </a:rPr>
              <a:t> </a:t>
            </a:r>
            <a:r>
              <a:rPr sz="4852" b="1" dirty="0">
                <a:solidFill>
                  <a:srgbClr val="00A6F7"/>
                </a:solidFill>
                <a:latin typeface="Objective" pitchFamily="2" charset="77"/>
                <a:cs typeface="Arial"/>
              </a:rPr>
              <a:t>POS Android Niubiz!</a:t>
            </a:r>
            <a:endParaRPr sz="4852" dirty="0">
              <a:latin typeface="Objective" pitchFamily="2" charset="77"/>
              <a:cs typeface="Arial"/>
            </a:endParaRPr>
          </a:p>
        </p:txBody>
      </p:sp>
      <p:sp>
        <p:nvSpPr>
          <p:cNvPr id="7" name="object 7"/>
          <p:cNvSpPr txBox="1"/>
          <p:nvPr/>
        </p:nvSpPr>
        <p:spPr>
          <a:xfrm>
            <a:off x="4205794" y="6733319"/>
            <a:ext cx="3133105" cy="500944"/>
          </a:xfrm>
          <a:prstGeom prst="rect">
            <a:avLst/>
          </a:prstGeom>
        </p:spPr>
        <p:txBody>
          <a:bodyPr vert="horz" wrap="square" lIns="0" tIns="15404" rIns="0" bIns="0" rtlCol="0">
            <a:spAutoFit/>
          </a:bodyPr>
          <a:lstStyle/>
          <a:p>
            <a:pPr marL="15404" algn="just">
              <a:spcBef>
                <a:spcPts val="121"/>
              </a:spcBef>
            </a:pPr>
            <a:r>
              <a:rPr sz="3154" dirty="0" err="1">
                <a:solidFill>
                  <a:srgbClr val="202020"/>
                </a:solidFill>
                <a:latin typeface="Objective" pitchFamily="2" charset="77"/>
                <a:cs typeface="Verdana"/>
              </a:rPr>
              <a:t>Clic</a:t>
            </a:r>
            <a:r>
              <a:rPr sz="3154" dirty="0">
                <a:solidFill>
                  <a:srgbClr val="202020"/>
                </a:solidFill>
                <a:latin typeface="Objective" pitchFamily="2" charset="77"/>
                <a:cs typeface="Verdana"/>
              </a:rPr>
              <a:t> en la mesa</a:t>
            </a:r>
            <a:endParaRPr sz="3154" dirty="0">
              <a:latin typeface="Objective" pitchFamily="2" charset="77"/>
              <a:cs typeface="Verdana"/>
            </a:endParaRPr>
          </a:p>
        </p:txBody>
      </p:sp>
      <p:sp>
        <p:nvSpPr>
          <p:cNvPr id="8" name="object 8"/>
          <p:cNvSpPr txBox="1"/>
          <p:nvPr/>
        </p:nvSpPr>
        <p:spPr>
          <a:xfrm>
            <a:off x="4205794" y="7844295"/>
            <a:ext cx="6005006" cy="500944"/>
          </a:xfrm>
          <a:prstGeom prst="rect">
            <a:avLst/>
          </a:prstGeom>
        </p:spPr>
        <p:txBody>
          <a:bodyPr vert="horz" wrap="square" lIns="0" tIns="15404" rIns="0" bIns="0" rtlCol="0">
            <a:spAutoFit/>
          </a:bodyPr>
          <a:lstStyle/>
          <a:p>
            <a:pPr marL="15404" algn="just">
              <a:spcBef>
                <a:spcPts val="121"/>
              </a:spcBef>
            </a:pPr>
            <a:r>
              <a:rPr sz="3154" dirty="0">
                <a:solidFill>
                  <a:srgbClr val="202020"/>
                </a:solidFill>
                <a:latin typeface="Objective" pitchFamily="2" charset="77"/>
                <a:cs typeface="Verdana"/>
              </a:rPr>
              <a:t>Se abre la siguiente pestaña</a:t>
            </a:r>
            <a:endParaRPr sz="3154" dirty="0">
              <a:latin typeface="Objective" pitchFamily="2" charset="77"/>
              <a:cs typeface="Verdana"/>
            </a:endParaRPr>
          </a:p>
        </p:txBody>
      </p:sp>
      <p:sp>
        <p:nvSpPr>
          <p:cNvPr id="9" name="object 9"/>
          <p:cNvSpPr txBox="1"/>
          <p:nvPr/>
        </p:nvSpPr>
        <p:spPr>
          <a:xfrm>
            <a:off x="4205794" y="9047784"/>
            <a:ext cx="5549653" cy="500944"/>
          </a:xfrm>
          <a:prstGeom prst="rect">
            <a:avLst/>
          </a:prstGeom>
        </p:spPr>
        <p:txBody>
          <a:bodyPr vert="horz" wrap="square" lIns="0" tIns="15404" rIns="0" bIns="0" rtlCol="0">
            <a:spAutoFit/>
          </a:bodyPr>
          <a:lstStyle/>
          <a:p>
            <a:pPr marL="15404" algn="just">
              <a:spcBef>
                <a:spcPts val="121"/>
              </a:spcBef>
            </a:pPr>
            <a:r>
              <a:rPr sz="3154" dirty="0" err="1">
                <a:solidFill>
                  <a:srgbClr val="202020"/>
                </a:solidFill>
                <a:latin typeface="Objective" pitchFamily="2" charset="77"/>
                <a:cs typeface="Verdana"/>
              </a:rPr>
              <a:t>Clic</a:t>
            </a:r>
            <a:r>
              <a:rPr sz="3154" dirty="0">
                <a:solidFill>
                  <a:srgbClr val="202020"/>
                </a:solidFill>
                <a:latin typeface="Objective" pitchFamily="2" charset="77"/>
                <a:cs typeface="Verdana"/>
              </a:rPr>
              <a:t> en el botón “adicionar”</a:t>
            </a:r>
            <a:endParaRPr sz="3154" dirty="0">
              <a:latin typeface="Objective" pitchFamily="2" charset="77"/>
              <a:cs typeface="Verdana"/>
            </a:endParaRPr>
          </a:p>
        </p:txBody>
      </p:sp>
      <p:sp>
        <p:nvSpPr>
          <p:cNvPr id="10" name="object 10"/>
          <p:cNvSpPr/>
          <p:nvPr/>
        </p:nvSpPr>
        <p:spPr>
          <a:xfrm>
            <a:off x="3258018" y="6656484"/>
            <a:ext cx="700097" cy="700097"/>
          </a:xfrm>
          <a:custGeom>
            <a:avLst/>
            <a:gdLst/>
            <a:ahLst/>
            <a:cxnLst/>
            <a:rect l="l" t="t" r="r" b="b"/>
            <a:pathLst>
              <a:path w="577214" h="577214">
                <a:moveTo>
                  <a:pt x="288431" y="0"/>
                </a:moveTo>
                <a:lnTo>
                  <a:pt x="241646" y="3775"/>
                </a:lnTo>
                <a:lnTo>
                  <a:pt x="197265" y="14704"/>
                </a:lnTo>
                <a:lnTo>
                  <a:pt x="155881" y="32194"/>
                </a:lnTo>
                <a:lnTo>
                  <a:pt x="118088" y="55651"/>
                </a:lnTo>
                <a:lnTo>
                  <a:pt x="84480" y="84481"/>
                </a:lnTo>
                <a:lnTo>
                  <a:pt x="55651" y="118090"/>
                </a:lnTo>
                <a:lnTo>
                  <a:pt x="32194" y="155885"/>
                </a:lnTo>
                <a:lnTo>
                  <a:pt x="14704" y="197270"/>
                </a:lnTo>
                <a:lnTo>
                  <a:pt x="3775" y="241654"/>
                </a:lnTo>
                <a:lnTo>
                  <a:pt x="0" y="288441"/>
                </a:lnTo>
                <a:lnTo>
                  <a:pt x="3775" y="335228"/>
                </a:lnTo>
                <a:lnTo>
                  <a:pt x="14704" y="379612"/>
                </a:lnTo>
                <a:lnTo>
                  <a:pt x="32194" y="420997"/>
                </a:lnTo>
                <a:lnTo>
                  <a:pt x="55651" y="458792"/>
                </a:lnTo>
                <a:lnTo>
                  <a:pt x="84480" y="492401"/>
                </a:lnTo>
                <a:lnTo>
                  <a:pt x="118088" y="521231"/>
                </a:lnTo>
                <a:lnTo>
                  <a:pt x="155881" y="544688"/>
                </a:lnTo>
                <a:lnTo>
                  <a:pt x="197265" y="562178"/>
                </a:lnTo>
                <a:lnTo>
                  <a:pt x="241646" y="573107"/>
                </a:lnTo>
                <a:lnTo>
                  <a:pt x="288431" y="576882"/>
                </a:lnTo>
                <a:lnTo>
                  <a:pt x="335218" y="573107"/>
                </a:lnTo>
                <a:lnTo>
                  <a:pt x="379601" y="562178"/>
                </a:lnTo>
                <a:lnTo>
                  <a:pt x="420987" y="544688"/>
                </a:lnTo>
                <a:lnTo>
                  <a:pt x="458781" y="521231"/>
                </a:lnTo>
                <a:lnTo>
                  <a:pt x="492390" y="492401"/>
                </a:lnTo>
                <a:lnTo>
                  <a:pt x="521220" y="458792"/>
                </a:lnTo>
                <a:lnTo>
                  <a:pt x="544677" y="420997"/>
                </a:lnTo>
                <a:lnTo>
                  <a:pt x="562167" y="379612"/>
                </a:lnTo>
                <a:lnTo>
                  <a:pt x="573097" y="335228"/>
                </a:lnTo>
                <a:lnTo>
                  <a:pt x="576872" y="288441"/>
                </a:lnTo>
                <a:lnTo>
                  <a:pt x="573097" y="241654"/>
                </a:lnTo>
                <a:lnTo>
                  <a:pt x="562167" y="197270"/>
                </a:lnTo>
                <a:lnTo>
                  <a:pt x="544677" y="155885"/>
                </a:lnTo>
                <a:lnTo>
                  <a:pt x="521220" y="118090"/>
                </a:lnTo>
                <a:lnTo>
                  <a:pt x="492390" y="84481"/>
                </a:lnTo>
                <a:lnTo>
                  <a:pt x="458781" y="55651"/>
                </a:lnTo>
                <a:lnTo>
                  <a:pt x="420987" y="32194"/>
                </a:lnTo>
                <a:lnTo>
                  <a:pt x="379601" y="14704"/>
                </a:lnTo>
                <a:lnTo>
                  <a:pt x="335218" y="3775"/>
                </a:lnTo>
                <a:lnTo>
                  <a:pt x="288431" y="0"/>
                </a:lnTo>
                <a:close/>
              </a:path>
            </a:pathLst>
          </a:custGeom>
          <a:solidFill>
            <a:srgbClr val="03A9F4"/>
          </a:solidFill>
        </p:spPr>
        <p:txBody>
          <a:bodyPr wrap="square" lIns="0" tIns="0" rIns="0" bIns="0" rtlCol="0"/>
          <a:lstStyle/>
          <a:p>
            <a:endParaRPr sz="2183"/>
          </a:p>
        </p:txBody>
      </p:sp>
      <p:sp>
        <p:nvSpPr>
          <p:cNvPr id="11" name="object 11"/>
          <p:cNvSpPr/>
          <p:nvPr/>
        </p:nvSpPr>
        <p:spPr>
          <a:xfrm>
            <a:off x="3258018" y="7763238"/>
            <a:ext cx="700097" cy="700097"/>
          </a:xfrm>
          <a:custGeom>
            <a:avLst/>
            <a:gdLst/>
            <a:ahLst/>
            <a:cxnLst/>
            <a:rect l="l" t="t" r="r" b="b"/>
            <a:pathLst>
              <a:path w="577214" h="577215">
                <a:moveTo>
                  <a:pt x="288431" y="0"/>
                </a:moveTo>
                <a:lnTo>
                  <a:pt x="241646" y="3775"/>
                </a:lnTo>
                <a:lnTo>
                  <a:pt x="197265" y="14704"/>
                </a:lnTo>
                <a:lnTo>
                  <a:pt x="155881" y="32194"/>
                </a:lnTo>
                <a:lnTo>
                  <a:pt x="118088" y="55651"/>
                </a:lnTo>
                <a:lnTo>
                  <a:pt x="84480" y="84481"/>
                </a:lnTo>
                <a:lnTo>
                  <a:pt x="55651" y="118090"/>
                </a:lnTo>
                <a:lnTo>
                  <a:pt x="32194" y="155885"/>
                </a:lnTo>
                <a:lnTo>
                  <a:pt x="14704" y="197270"/>
                </a:lnTo>
                <a:lnTo>
                  <a:pt x="3775" y="241654"/>
                </a:lnTo>
                <a:lnTo>
                  <a:pt x="0" y="288441"/>
                </a:lnTo>
                <a:lnTo>
                  <a:pt x="3775" y="335228"/>
                </a:lnTo>
                <a:lnTo>
                  <a:pt x="14704" y="379612"/>
                </a:lnTo>
                <a:lnTo>
                  <a:pt x="32194" y="420997"/>
                </a:lnTo>
                <a:lnTo>
                  <a:pt x="55651" y="458792"/>
                </a:lnTo>
                <a:lnTo>
                  <a:pt x="84480" y="492401"/>
                </a:lnTo>
                <a:lnTo>
                  <a:pt x="118088" y="521231"/>
                </a:lnTo>
                <a:lnTo>
                  <a:pt x="155881" y="544688"/>
                </a:lnTo>
                <a:lnTo>
                  <a:pt x="197265" y="562178"/>
                </a:lnTo>
                <a:lnTo>
                  <a:pt x="241646" y="573107"/>
                </a:lnTo>
                <a:lnTo>
                  <a:pt x="288431" y="576882"/>
                </a:lnTo>
                <a:lnTo>
                  <a:pt x="335218" y="573107"/>
                </a:lnTo>
                <a:lnTo>
                  <a:pt x="379601" y="562178"/>
                </a:lnTo>
                <a:lnTo>
                  <a:pt x="420987" y="544688"/>
                </a:lnTo>
                <a:lnTo>
                  <a:pt x="458781" y="521231"/>
                </a:lnTo>
                <a:lnTo>
                  <a:pt x="492390" y="492401"/>
                </a:lnTo>
                <a:lnTo>
                  <a:pt x="521220" y="458792"/>
                </a:lnTo>
                <a:lnTo>
                  <a:pt x="544677" y="420997"/>
                </a:lnTo>
                <a:lnTo>
                  <a:pt x="562167" y="379612"/>
                </a:lnTo>
                <a:lnTo>
                  <a:pt x="573097" y="335228"/>
                </a:lnTo>
                <a:lnTo>
                  <a:pt x="576872" y="288441"/>
                </a:lnTo>
                <a:lnTo>
                  <a:pt x="573097" y="241654"/>
                </a:lnTo>
                <a:lnTo>
                  <a:pt x="562167" y="197270"/>
                </a:lnTo>
                <a:lnTo>
                  <a:pt x="544677" y="155885"/>
                </a:lnTo>
                <a:lnTo>
                  <a:pt x="521220" y="118090"/>
                </a:lnTo>
                <a:lnTo>
                  <a:pt x="492390" y="84481"/>
                </a:lnTo>
                <a:lnTo>
                  <a:pt x="458781" y="55651"/>
                </a:lnTo>
                <a:lnTo>
                  <a:pt x="420987" y="32194"/>
                </a:lnTo>
                <a:lnTo>
                  <a:pt x="379601" y="14704"/>
                </a:lnTo>
                <a:lnTo>
                  <a:pt x="335218" y="3775"/>
                </a:lnTo>
                <a:lnTo>
                  <a:pt x="288431" y="0"/>
                </a:lnTo>
                <a:close/>
              </a:path>
            </a:pathLst>
          </a:custGeom>
          <a:solidFill>
            <a:srgbClr val="03A9F4"/>
          </a:solidFill>
        </p:spPr>
        <p:txBody>
          <a:bodyPr wrap="square" lIns="0" tIns="0" rIns="0" bIns="0" rtlCol="0"/>
          <a:lstStyle/>
          <a:p>
            <a:endParaRPr sz="2183"/>
          </a:p>
        </p:txBody>
      </p:sp>
      <p:sp>
        <p:nvSpPr>
          <p:cNvPr id="12" name="object 12"/>
          <p:cNvSpPr/>
          <p:nvPr/>
        </p:nvSpPr>
        <p:spPr>
          <a:xfrm>
            <a:off x="3258018" y="8970602"/>
            <a:ext cx="700097" cy="700097"/>
          </a:xfrm>
          <a:custGeom>
            <a:avLst/>
            <a:gdLst/>
            <a:ahLst/>
            <a:cxnLst/>
            <a:rect l="l" t="t" r="r" b="b"/>
            <a:pathLst>
              <a:path w="577214" h="577215">
                <a:moveTo>
                  <a:pt x="288431" y="0"/>
                </a:moveTo>
                <a:lnTo>
                  <a:pt x="241646" y="3775"/>
                </a:lnTo>
                <a:lnTo>
                  <a:pt x="197265" y="14704"/>
                </a:lnTo>
                <a:lnTo>
                  <a:pt x="155881" y="32194"/>
                </a:lnTo>
                <a:lnTo>
                  <a:pt x="118088" y="55651"/>
                </a:lnTo>
                <a:lnTo>
                  <a:pt x="84480" y="84481"/>
                </a:lnTo>
                <a:lnTo>
                  <a:pt x="55651" y="118090"/>
                </a:lnTo>
                <a:lnTo>
                  <a:pt x="32194" y="155885"/>
                </a:lnTo>
                <a:lnTo>
                  <a:pt x="14704" y="197270"/>
                </a:lnTo>
                <a:lnTo>
                  <a:pt x="3775" y="241654"/>
                </a:lnTo>
                <a:lnTo>
                  <a:pt x="0" y="288441"/>
                </a:lnTo>
                <a:lnTo>
                  <a:pt x="3775" y="335228"/>
                </a:lnTo>
                <a:lnTo>
                  <a:pt x="14704" y="379612"/>
                </a:lnTo>
                <a:lnTo>
                  <a:pt x="32194" y="420997"/>
                </a:lnTo>
                <a:lnTo>
                  <a:pt x="55651" y="458792"/>
                </a:lnTo>
                <a:lnTo>
                  <a:pt x="84480" y="492401"/>
                </a:lnTo>
                <a:lnTo>
                  <a:pt x="118088" y="521231"/>
                </a:lnTo>
                <a:lnTo>
                  <a:pt x="155881" y="544688"/>
                </a:lnTo>
                <a:lnTo>
                  <a:pt x="197265" y="562178"/>
                </a:lnTo>
                <a:lnTo>
                  <a:pt x="241646" y="573107"/>
                </a:lnTo>
                <a:lnTo>
                  <a:pt x="288431" y="576882"/>
                </a:lnTo>
                <a:lnTo>
                  <a:pt x="335218" y="573107"/>
                </a:lnTo>
                <a:lnTo>
                  <a:pt x="379601" y="562178"/>
                </a:lnTo>
                <a:lnTo>
                  <a:pt x="420987" y="544688"/>
                </a:lnTo>
                <a:lnTo>
                  <a:pt x="458781" y="521231"/>
                </a:lnTo>
                <a:lnTo>
                  <a:pt x="492390" y="492401"/>
                </a:lnTo>
                <a:lnTo>
                  <a:pt x="521220" y="458792"/>
                </a:lnTo>
                <a:lnTo>
                  <a:pt x="544677" y="420997"/>
                </a:lnTo>
                <a:lnTo>
                  <a:pt x="562167" y="379612"/>
                </a:lnTo>
                <a:lnTo>
                  <a:pt x="573097" y="335228"/>
                </a:lnTo>
                <a:lnTo>
                  <a:pt x="576872" y="288441"/>
                </a:lnTo>
                <a:lnTo>
                  <a:pt x="573097" y="241654"/>
                </a:lnTo>
                <a:lnTo>
                  <a:pt x="562167" y="197270"/>
                </a:lnTo>
                <a:lnTo>
                  <a:pt x="544677" y="155885"/>
                </a:lnTo>
                <a:lnTo>
                  <a:pt x="521220" y="118090"/>
                </a:lnTo>
                <a:lnTo>
                  <a:pt x="492390" y="84481"/>
                </a:lnTo>
                <a:lnTo>
                  <a:pt x="458781" y="55651"/>
                </a:lnTo>
                <a:lnTo>
                  <a:pt x="420987" y="32194"/>
                </a:lnTo>
                <a:lnTo>
                  <a:pt x="379601" y="14704"/>
                </a:lnTo>
                <a:lnTo>
                  <a:pt x="335218" y="3775"/>
                </a:lnTo>
                <a:lnTo>
                  <a:pt x="288431" y="0"/>
                </a:lnTo>
                <a:close/>
              </a:path>
            </a:pathLst>
          </a:custGeom>
          <a:solidFill>
            <a:srgbClr val="03A9F4"/>
          </a:solidFill>
        </p:spPr>
        <p:txBody>
          <a:bodyPr wrap="square" lIns="0" tIns="0" rIns="0" bIns="0" rtlCol="0"/>
          <a:lstStyle/>
          <a:p>
            <a:endParaRPr sz="2183"/>
          </a:p>
        </p:txBody>
      </p:sp>
      <p:sp>
        <p:nvSpPr>
          <p:cNvPr id="13" name="object 13"/>
          <p:cNvSpPr txBox="1"/>
          <p:nvPr/>
        </p:nvSpPr>
        <p:spPr>
          <a:xfrm>
            <a:off x="3427843" y="6678016"/>
            <a:ext cx="355825" cy="2959317"/>
          </a:xfrm>
          <a:prstGeom prst="rect">
            <a:avLst/>
          </a:prstGeom>
        </p:spPr>
        <p:txBody>
          <a:bodyPr vert="horz" wrap="square" lIns="0" tIns="16174" rIns="0" bIns="0" rtlCol="0">
            <a:spAutoFit/>
          </a:bodyPr>
          <a:lstStyle/>
          <a:p>
            <a:pPr marL="50833">
              <a:spcBef>
                <a:spcPts val="127"/>
              </a:spcBef>
            </a:pPr>
            <a:r>
              <a:rPr sz="3821" b="1" spc="-358" dirty="0">
                <a:solidFill>
                  <a:srgbClr val="FFFFFF"/>
                </a:solidFill>
                <a:latin typeface="Objective" pitchFamily="2" charset="77"/>
                <a:cs typeface="Arial"/>
              </a:rPr>
              <a:t>1</a:t>
            </a:r>
            <a:endParaRPr sz="3821" dirty="0">
              <a:latin typeface="Objective" pitchFamily="2" charset="77"/>
              <a:cs typeface="Arial"/>
            </a:endParaRPr>
          </a:p>
          <a:p>
            <a:pPr marL="15404">
              <a:spcBef>
                <a:spcPts val="4129"/>
              </a:spcBef>
            </a:pPr>
            <a:r>
              <a:rPr sz="3821" b="1" spc="394" dirty="0">
                <a:solidFill>
                  <a:srgbClr val="FFFFFF"/>
                </a:solidFill>
                <a:latin typeface="Objective" pitchFamily="2" charset="77"/>
                <a:cs typeface="Arial"/>
              </a:rPr>
              <a:t>2</a:t>
            </a:r>
            <a:endParaRPr sz="3821" dirty="0">
              <a:latin typeface="Objective" pitchFamily="2" charset="77"/>
              <a:cs typeface="Arial"/>
            </a:endParaRPr>
          </a:p>
          <a:p>
            <a:pPr>
              <a:spcBef>
                <a:spcPts val="42"/>
              </a:spcBef>
            </a:pPr>
            <a:endParaRPr sz="4245" dirty="0">
              <a:latin typeface="Objective" pitchFamily="2" charset="77"/>
              <a:cs typeface="Arial"/>
            </a:endParaRPr>
          </a:p>
          <a:p>
            <a:pPr marL="20795"/>
            <a:r>
              <a:rPr sz="3821" b="1" spc="382" dirty="0">
                <a:solidFill>
                  <a:srgbClr val="FFFFFF"/>
                </a:solidFill>
                <a:latin typeface="Objective" pitchFamily="2" charset="77"/>
                <a:cs typeface="Arial"/>
              </a:rPr>
              <a:t>3</a:t>
            </a:r>
            <a:endParaRPr sz="3821" dirty="0">
              <a:latin typeface="Objective" pitchFamily="2" charset="77"/>
              <a:cs typeface="Arial"/>
            </a:endParaRPr>
          </a:p>
        </p:txBody>
      </p:sp>
      <p:grpSp>
        <p:nvGrpSpPr>
          <p:cNvPr id="14" name="object 14"/>
          <p:cNvGrpSpPr/>
          <p:nvPr/>
        </p:nvGrpSpPr>
        <p:grpSpPr>
          <a:xfrm>
            <a:off x="12847948" y="1268010"/>
            <a:ext cx="11179979" cy="11179979"/>
            <a:chOff x="9980303" y="1076772"/>
            <a:chExt cx="9217660" cy="9217660"/>
          </a:xfrm>
        </p:grpSpPr>
        <p:pic>
          <p:nvPicPr>
            <p:cNvPr id="15" name="object 15"/>
            <p:cNvPicPr/>
            <p:nvPr/>
          </p:nvPicPr>
          <p:blipFill>
            <a:blip r:embed="rId3" cstate="email">
              <a:extLst>
                <a:ext uri="{28A0092B-C50C-407E-A947-70E740481C1C}">
                  <a14:useLocalDpi xmlns:a14="http://schemas.microsoft.com/office/drawing/2010/main"/>
                </a:ext>
              </a:extLst>
            </a:blip>
            <a:stretch>
              <a:fillRect/>
            </a:stretch>
          </p:blipFill>
          <p:spPr>
            <a:xfrm>
              <a:off x="9980303" y="1076772"/>
              <a:ext cx="9217530" cy="9217530"/>
            </a:xfrm>
            <a:prstGeom prst="rect">
              <a:avLst/>
            </a:prstGeom>
          </p:spPr>
        </p:pic>
        <p:sp>
          <p:nvSpPr>
            <p:cNvPr id="16" name="object 16"/>
            <p:cNvSpPr/>
            <p:nvPr/>
          </p:nvSpPr>
          <p:spPr>
            <a:xfrm>
              <a:off x="12923218" y="5685544"/>
              <a:ext cx="3331210" cy="3441700"/>
            </a:xfrm>
            <a:custGeom>
              <a:avLst/>
              <a:gdLst/>
              <a:ahLst/>
              <a:cxnLst/>
              <a:rect l="l" t="t" r="r" b="b"/>
              <a:pathLst>
                <a:path w="3331209" h="3441700">
                  <a:moveTo>
                    <a:pt x="0" y="3441612"/>
                  </a:moveTo>
                  <a:lnTo>
                    <a:pt x="3331155" y="3441612"/>
                  </a:lnTo>
                  <a:lnTo>
                    <a:pt x="3331155" y="0"/>
                  </a:lnTo>
                  <a:lnTo>
                    <a:pt x="0" y="0"/>
                  </a:lnTo>
                  <a:lnTo>
                    <a:pt x="0" y="3441612"/>
                  </a:lnTo>
                  <a:close/>
                </a:path>
              </a:pathLst>
            </a:custGeom>
            <a:solidFill>
              <a:srgbClr val="FFFFFF"/>
            </a:solidFill>
          </p:spPr>
          <p:txBody>
            <a:bodyPr wrap="square" lIns="0" tIns="0" rIns="0" bIns="0" rtlCol="0"/>
            <a:lstStyle/>
            <a:p>
              <a:endParaRPr sz="2183"/>
            </a:p>
          </p:txBody>
        </p:sp>
        <p:sp>
          <p:nvSpPr>
            <p:cNvPr id="17" name="object 17"/>
            <p:cNvSpPr/>
            <p:nvPr/>
          </p:nvSpPr>
          <p:spPr>
            <a:xfrm>
              <a:off x="12923218" y="4380767"/>
              <a:ext cx="3331210" cy="1304925"/>
            </a:xfrm>
            <a:custGeom>
              <a:avLst/>
              <a:gdLst/>
              <a:ahLst/>
              <a:cxnLst/>
              <a:rect l="l" t="t" r="r" b="b"/>
              <a:pathLst>
                <a:path w="3331209" h="1304925">
                  <a:moveTo>
                    <a:pt x="0" y="1304777"/>
                  </a:moveTo>
                  <a:lnTo>
                    <a:pt x="3331155" y="1304777"/>
                  </a:lnTo>
                  <a:lnTo>
                    <a:pt x="3331155" y="0"/>
                  </a:lnTo>
                  <a:lnTo>
                    <a:pt x="0" y="0"/>
                  </a:lnTo>
                  <a:lnTo>
                    <a:pt x="0" y="1304777"/>
                  </a:lnTo>
                  <a:close/>
                </a:path>
              </a:pathLst>
            </a:custGeom>
            <a:solidFill>
              <a:srgbClr val="E4E4E4"/>
            </a:solidFill>
          </p:spPr>
          <p:txBody>
            <a:bodyPr wrap="square" lIns="0" tIns="0" rIns="0" bIns="0" rtlCol="0"/>
            <a:lstStyle/>
            <a:p>
              <a:endParaRPr sz="2183"/>
            </a:p>
          </p:txBody>
        </p:sp>
        <p:sp>
          <p:nvSpPr>
            <p:cNvPr id="18" name="object 18"/>
            <p:cNvSpPr/>
            <p:nvPr/>
          </p:nvSpPr>
          <p:spPr>
            <a:xfrm>
              <a:off x="12923218" y="3904687"/>
              <a:ext cx="3331210" cy="476250"/>
            </a:xfrm>
            <a:custGeom>
              <a:avLst/>
              <a:gdLst/>
              <a:ahLst/>
              <a:cxnLst/>
              <a:rect l="l" t="t" r="r" b="b"/>
              <a:pathLst>
                <a:path w="3331209" h="476250">
                  <a:moveTo>
                    <a:pt x="3331155" y="0"/>
                  </a:moveTo>
                  <a:lnTo>
                    <a:pt x="0" y="0"/>
                  </a:lnTo>
                  <a:lnTo>
                    <a:pt x="0" y="476079"/>
                  </a:lnTo>
                  <a:lnTo>
                    <a:pt x="3331155" y="476079"/>
                  </a:lnTo>
                  <a:lnTo>
                    <a:pt x="3331155" y="0"/>
                  </a:lnTo>
                  <a:close/>
                </a:path>
              </a:pathLst>
            </a:custGeom>
            <a:solidFill>
              <a:srgbClr val="35546D"/>
            </a:solidFill>
          </p:spPr>
          <p:txBody>
            <a:bodyPr wrap="square" lIns="0" tIns="0" rIns="0" bIns="0" rtlCol="0"/>
            <a:lstStyle/>
            <a:p>
              <a:endParaRPr sz="2183"/>
            </a:p>
          </p:txBody>
        </p:sp>
        <p:pic>
          <p:nvPicPr>
            <p:cNvPr id="19" name="object 19"/>
            <p:cNvPicPr/>
            <p:nvPr/>
          </p:nvPicPr>
          <p:blipFill>
            <a:blip r:embed="rId4" cstate="email">
              <a:extLst>
                <a:ext uri="{28A0092B-C50C-407E-A947-70E740481C1C}">
                  <a14:useLocalDpi xmlns:a14="http://schemas.microsoft.com/office/drawing/2010/main"/>
                </a:ext>
              </a:extLst>
            </a:blip>
            <a:stretch>
              <a:fillRect/>
            </a:stretch>
          </p:blipFill>
          <p:spPr>
            <a:xfrm>
              <a:off x="13133421" y="4075457"/>
              <a:ext cx="123765" cy="133681"/>
            </a:xfrm>
            <a:prstGeom prst="rect">
              <a:avLst/>
            </a:prstGeom>
          </p:spPr>
        </p:pic>
      </p:grpSp>
      <p:sp>
        <p:nvSpPr>
          <p:cNvPr id="20" name="object 20"/>
          <p:cNvSpPr txBox="1"/>
          <p:nvPr/>
        </p:nvSpPr>
        <p:spPr>
          <a:xfrm>
            <a:off x="16417371" y="4697951"/>
            <a:ext cx="4040381" cy="405920"/>
          </a:xfrm>
          <a:prstGeom prst="rect">
            <a:avLst/>
          </a:prstGeom>
        </p:spPr>
        <p:txBody>
          <a:bodyPr vert="horz" wrap="square" lIns="0" tIns="170981" rIns="0" bIns="0" rtlCol="0">
            <a:spAutoFit/>
          </a:bodyPr>
          <a:lstStyle/>
          <a:p>
            <a:pPr marL="763260">
              <a:spcBef>
                <a:spcPts val="1346"/>
              </a:spcBef>
            </a:pPr>
            <a:r>
              <a:rPr sz="1516" b="1" spc="-12" dirty="0">
                <a:solidFill>
                  <a:srgbClr val="FFFFFF"/>
                </a:solidFill>
                <a:latin typeface="Arial"/>
                <a:cs typeface="Arial"/>
              </a:rPr>
              <a:t>Lista</a:t>
            </a:r>
            <a:r>
              <a:rPr sz="1516" b="1" spc="-30" dirty="0">
                <a:solidFill>
                  <a:srgbClr val="FFFFFF"/>
                </a:solidFill>
                <a:latin typeface="Arial"/>
                <a:cs typeface="Arial"/>
              </a:rPr>
              <a:t> </a:t>
            </a:r>
            <a:r>
              <a:rPr sz="1516" b="1" spc="-12" dirty="0">
                <a:solidFill>
                  <a:srgbClr val="FFFFFF"/>
                </a:solidFill>
                <a:latin typeface="Arial"/>
                <a:cs typeface="Arial"/>
              </a:rPr>
              <a:t>de</a:t>
            </a:r>
            <a:r>
              <a:rPr sz="1516" b="1" spc="-24" dirty="0">
                <a:solidFill>
                  <a:srgbClr val="FFFFFF"/>
                </a:solidFill>
                <a:latin typeface="Arial"/>
                <a:cs typeface="Arial"/>
              </a:rPr>
              <a:t> </a:t>
            </a:r>
            <a:r>
              <a:rPr sz="1516" b="1" spc="-12" dirty="0">
                <a:solidFill>
                  <a:srgbClr val="FFFFFF"/>
                </a:solidFill>
                <a:latin typeface="Arial"/>
                <a:cs typeface="Arial"/>
              </a:rPr>
              <a:t>Mesas</a:t>
            </a:r>
            <a:endParaRPr sz="1516">
              <a:latin typeface="Arial"/>
              <a:cs typeface="Arial"/>
            </a:endParaRPr>
          </a:p>
        </p:txBody>
      </p:sp>
      <p:sp>
        <p:nvSpPr>
          <p:cNvPr id="21" name="object 21"/>
          <p:cNvSpPr txBox="1"/>
          <p:nvPr/>
        </p:nvSpPr>
        <p:spPr>
          <a:xfrm>
            <a:off x="16624664" y="5703218"/>
            <a:ext cx="1525733" cy="263693"/>
          </a:xfrm>
          <a:prstGeom prst="rect">
            <a:avLst/>
          </a:prstGeom>
        </p:spPr>
        <p:txBody>
          <a:bodyPr vert="horz" wrap="square" lIns="0" tIns="20795" rIns="0" bIns="0" rtlCol="0">
            <a:spAutoFit/>
          </a:bodyPr>
          <a:lstStyle/>
          <a:p>
            <a:pPr marL="15404">
              <a:spcBef>
                <a:spcPts val="164"/>
              </a:spcBef>
            </a:pPr>
            <a:r>
              <a:rPr sz="1577" b="1" spc="24" dirty="0">
                <a:solidFill>
                  <a:srgbClr val="2F2F2F"/>
                </a:solidFill>
                <a:latin typeface="Arial"/>
                <a:cs typeface="Arial"/>
              </a:rPr>
              <a:t>ZONA:</a:t>
            </a:r>
            <a:r>
              <a:rPr sz="1577" b="1" spc="-55" dirty="0">
                <a:solidFill>
                  <a:srgbClr val="2F2F2F"/>
                </a:solidFill>
                <a:latin typeface="Arial"/>
                <a:cs typeface="Arial"/>
              </a:rPr>
              <a:t> </a:t>
            </a:r>
            <a:r>
              <a:rPr sz="1577" spc="12" dirty="0">
                <a:solidFill>
                  <a:srgbClr val="2F2F2F"/>
                </a:solidFill>
                <a:latin typeface="Arial MT"/>
                <a:cs typeface="Arial MT"/>
              </a:rPr>
              <a:t>Principal</a:t>
            </a:r>
            <a:endParaRPr sz="1577">
              <a:latin typeface="Arial MT"/>
              <a:cs typeface="Arial MT"/>
            </a:endParaRPr>
          </a:p>
        </p:txBody>
      </p:sp>
      <p:sp>
        <p:nvSpPr>
          <p:cNvPr id="22" name="object 22"/>
          <p:cNvSpPr txBox="1"/>
          <p:nvPr/>
        </p:nvSpPr>
        <p:spPr>
          <a:xfrm>
            <a:off x="16624663" y="5359981"/>
            <a:ext cx="3099217" cy="221645"/>
          </a:xfrm>
          <a:prstGeom prst="rect">
            <a:avLst/>
          </a:prstGeom>
        </p:spPr>
        <p:txBody>
          <a:bodyPr vert="horz" wrap="square" lIns="0" tIns="16174" rIns="0" bIns="0" rtlCol="0">
            <a:spAutoFit/>
          </a:bodyPr>
          <a:lstStyle/>
          <a:p>
            <a:pPr marL="15404">
              <a:spcBef>
                <a:spcPts val="127"/>
              </a:spcBef>
              <a:tabLst>
                <a:tab pos="1061324" algn="l"/>
              </a:tabLst>
            </a:pPr>
            <a:r>
              <a:rPr sz="1274" b="1" spc="18" dirty="0">
                <a:solidFill>
                  <a:srgbClr val="FF0600"/>
                </a:solidFill>
                <a:latin typeface="Arial"/>
                <a:cs typeface="Arial"/>
              </a:rPr>
              <a:t>MESA:</a:t>
            </a:r>
            <a:r>
              <a:rPr sz="1274" b="1" spc="12" dirty="0">
                <a:solidFill>
                  <a:srgbClr val="FF0600"/>
                </a:solidFill>
                <a:latin typeface="Arial"/>
                <a:cs typeface="Arial"/>
              </a:rPr>
              <a:t> </a:t>
            </a:r>
            <a:r>
              <a:rPr sz="1274" b="1" spc="18" dirty="0">
                <a:solidFill>
                  <a:srgbClr val="FF0600"/>
                </a:solidFill>
                <a:latin typeface="Arial"/>
                <a:cs typeface="Arial"/>
              </a:rPr>
              <a:t>S05	</a:t>
            </a:r>
            <a:r>
              <a:rPr sz="1334" b="1" dirty="0">
                <a:solidFill>
                  <a:srgbClr val="666666"/>
                </a:solidFill>
                <a:latin typeface="Arial"/>
                <a:cs typeface="Arial"/>
              </a:rPr>
              <a:t>MOZO:Milenka</a:t>
            </a:r>
            <a:r>
              <a:rPr sz="1334" b="1" spc="-49" dirty="0">
                <a:solidFill>
                  <a:srgbClr val="666666"/>
                </a:solidFill>
                <a:latin typeface="Arial"/>
                <a:cs typeface="Arial"/>
              </a:rPr>
              <a:t> </a:t>
            </a:r>
            <a:r>
              <a:rPr sz="1334" b="1" dirty="0">
                <a:solidFill>
                  <a:srgbClr val="666666"/>
                </a:solidFill>
                <a:latin typeface="Arial"/>
                <a:cs typeface="Arial"/>
              </a:rPr>
              <a:t>Patrnogic</a:t>
            </a:r>
            <a:endParaRPr sz="1334">
              <a:latin typeface="Arial"/>
              <a:cs typeface="Arial"/>
            </a:endParaRPr>
          </a:p>
        </p:txBody>
      </p:sp>
      <p:grpSp>
        <p:nvGrpSpPr>
          <p:cNvPr id="23" name="object 23"/>
          <p:cNvGrpSpPr/>
          <p:nvPr/>
        </p:nvGrpSpPr>
        <p:grpSpPr>
          <a:xfrm>
            <a:off x="16559351" y="5678831"/>
            <a:ext cx="3756954" cy="924990"/>
            <a:chOff x="13040278" y="4713401"/>
            <a:chExt cx="3097530" cy="762635"/>
          </a:xfrm>
        </p:grpSpPr>
        <p:sp>
          <p:nvSpPr>
            <p:cNvPr id="24" name="object 24"/>
            <p:cNvSpPr/>
            <p:nvPr/>
          </p:nvSpPr>
          <p:spPr>
            <a:xfrm>
              <a:off x="13045675" y="4718798"/>
              <a:ext cx="3086735" cy="0"/>
            </a:xfrm>
            <a:custGeom>
              <a:avLst/>
              <a:gdLst/>
              <a:ahLst/>
              <a:cxnLst/>
              <a:rect l="l" t="t" r="r" b="b"/>
              <a:pathLst>
                <a:path w="3086734">
                  <a:moveTo>
                    <a:pt x="0" y="0"/>
                  </a:moveTo>
                  <a:lnTo>
                    <a:pt x="3086209" y="0"/>
                  </a:lnTo>
                </a:path>
              </a:pathLst>
            </a:custGeom>
            <a:ln w="10470">
              <a:solidFill>
                <a:srgbClr val="86888B"/>
              </a:solidFill>
            </a:ln>
          </p:spPr>
          <p:txBody>
            <a:bodyPr wrap="square" lIns="0" tIns="0" rIns="0" bIns="0" rtlCol="0"/>
            <a:lstStyle/>
            <a:p>
              <a:endParaRPr sz="2183"/>
            </a:p>
          </p:txBody>
        </p:sp>
        <p:sp>
          <p:nvSpPr>
            <p:cNvPr id="25" name="object 25"/>
            <p:cNvSpPr/>
            <p:nvPr/>
          </p:nvSpPr>
          <p:spPr>
            <a:xfrm>
              <a:off x="13069580" y="5091541"/>
              <a:ext cx="764540" cy="384810"/>
            </a:xfrm>
            <a:custGeom>
              <a:avLst/>
              <a:gdLst/>
              <a:ahLst/>
              <a:cxnLst/>
              <a:rect l="l" t="t" r="r" b="b"/>
              <a:pathLst>
                <a:path w="764540" h="384810">
                  <a:moveTo>
                    <a:pt x="764133" y="0"/>
                  </a:moveTo>
                  <a:lnTo>
                    <a:pt x="0" y="0"/>
                  </a:lnTo>
                  <a:lnTo>
                    <a:pt x="0" y="384428"/>
                  </a:lnTo>
                  <a:lnTo>
                    <a:pt x="764133" y="384428"/>
                  </a:lnTo>
                  <a:lnTo>
                    <a:pt x="764133" y="0"/>
                  </a:lnTo>
                  <a:close/>
                </a:path>
              </a:pathLst>
            </a:custGeom>
            <a:solidFill>
              <a:srgbClr val="F4F4F4"/>
            </a:solidFill>
          </p:spPr>
          <p:txBody>
            <a:bodyPr wrap="square" lIns="0" tIns="0" rIns="0" bIns="0" rtlCol="0"/>
            <a:lstStyle/>
            <a:p>
              <a:endParaRPr sz="2183"/>
            </a:p>
          </p:txBody>
        </p:sp>
        <p:sp>
          <p:nvSpPr>
            <p:cNvPr id="26" name="object 26"/>
            <p:cNvSpPr/>
            <p:nvPr/>
          </p:nvSpPr>
          <p:spPr>
            <a:xfrm>
              <a:off x="15347522" y="5091541"/>
              <a:ext cx="764540" cy="384810"/>
            </a:xfrm>
            <a:custGeom>
              <a:avLst/>
              <a:gdLst/>
              <a:ahLst/>
              <a:cxnLst/>
              <a:rect l="l" t="t" r="r" b="b"/>
              <a:pathLst>
                <a:path w="764540" h="384810">
                  <a:moveTo>
                    <a:pt x="764133" y="0"/>
                  </a:moveTo>
                  <a:lnTo>
                    <a:pt x="0" y="0"/>
                  </a:lnTo>
                  <a:lnTo>
                    <a:pt x="0" y="384428"/>
                  </a:lnTo>
                  <a:lnTo>
                    <a:pt x="764133" y="384428"/>
                  </a:lnTo>
                  <a:lnTo>
                    <a:pt x="764133" y="0"/>
                  </a:lnTo>
                  <a:close/>
                </a:path>
              </a:pathLst>
            </a:custGeom>
            <a:solidFill>
              <a:srgbClr val="156699"/>
            </a:solidFill>
          </p:spPr>
          <p:txBody>
            <a:bodyPr wrap="square" lIns="0" tIns="0" rIns="0" bIns="0" rtlCol="0"/>
            <a:lstStyle/>
            <a:p>
              <a:endParaRPr sz="2183"/>
            </a:p>
          </p:txBody>
        </p:sp>
        <p:sp>
          <p:nvSpPr>
            <p:cNvPr id="27" name="object 27"/>
            <p:cNvSpPr/>
            <p:nvPr/>
          </p:nvSpPr>
          <p:spPr>
            <a:xfrm>
              <a:off x="13906277" y="5091541"/>
              <a:ext cx="1367790" cy="384810"/>
            </a:xfrm>
            <a:custGeom>
              <a:avLst/>
              <a:gdLst/>
              <a:ahLst/>
              <a:cxnLst/>
              <a:rect l="l" t="t" r="r" b="b"/>
              <a:pathLst>
                <a:path w="1367790" h="384810">
                  <a:moveTo>
                    <a:pt x="1367183" y="0"/>
                  </a:moveTo>
                  <a:lnTo>
                    <a:pt x="0" y="0"/>
                  </a:lnTo>
                  <a:lnTo>
                    <a:pt x="0" y="384428"/>
                  </a:lnTo>
                  <a:lnTo>
                    <a:pt x="1367183" y="384428"/>
                  </a:lnTo>
                  <a:lnTo>
                    <a:pt x="1367183" y="0"/>
                  </a:lnTo>
                  <a:close/>
                </a:path>
              </a:pathLst>
            </a:custGeom>
            <a:solidFill>
              <a:srgbClr val="F4F4F4"/>
            </a:solidFill>
          </p:spPr>
          <p:txBody>
            <a:bodyPr wrap="square" lIns="0" tIns="0" rIns="0" bIns="0" rtlCol="0"/>
            <a:lstStyle/>
            <a:p>
              <a:endParaRPr sz="2183"/>
            </a:p>
          </p:txBody>
        </p:sp>
      </p:grpSp>
      <p:sp>
        <p:nvSpPr>
          <p:cNvPr id="28" name="object 28"/>
          <p:cNvSpPr txBox="1"/>
          <p:nvPr/>
        </p:nvSpPr>
        <p:spPr>
          <a:xfrm>
            <a:off x="16605104" y="6265928"/>
            <a:ext cx="898034" cy="187502"/>
          </a:xfrm>
          <a:prstGeom prst="rect">
            <a:avLst/>
          </a:prstGeom>
        </p:spPr>
        <p:txBody>
          <a:bodyPr vert="horz" wrap="square" lIns="0" tIns="19255" rIns="0" bIns="0" rtlCol="0">
            <a:spAutoFit/>
          </a:bodyPr>
          <a:lstStyle/>
          <a:p>
            <a:pPr marL="15404">
              <a:spcBef>
                <a:spcPts val="152"/>
              </a:spcBef>
            </a:pPr>
            <a:r>
              <a:rPr sz="1092" spc="18" dirty="0">
                <a:solidFill>
                  <a:srgbClr val="16552C"/>
                </a:solidFill>
                <a:latin typeface="Arial MT"/>
                <a:cs typeface="Arial MT"/>
              </a:rPr>
              <a:t>PRECUEN</a:t>
            </a:r>
            <a:r>
              <a:rPr sz="1092" spc="-73" dirty="0">
                <a:solidFill>
                  <a:srgbClr val="16552C"/>
                </a:solidFill>
                <a:latin typeface="Arial MT"/>
                <a:cs typeface="Arial MT"/>
              </a:rPr>
              <a:t>T</a:t>
            </a:r>
            <a:r>
              <a:rPr sz="1092" spc="18" dirty="0">
                <a:solidFill>
                  <a:srgbClr val="16552C"/>
                </a:solidFill>
                <a:latin typeface="Arial MT"/>
                <a:cs typeface="Arial MT"/>
              </a:rPr>
              <a:t>A</a:t>
            </a:r>
            <a:endParaRPr sz="1092">
              <a:latin typeface="Arial MT"/>
              <a:cs typeface="Arial MT"/>
            </a:endParaRPr>
          </a:p>
        </p:txBody>
      </p:sp>
      <p:sp>
        <p:nvSpPr>
          <p:cNvPr id="29" name="object 29"/>
          <p:cNvSpPr txBox="1"/>
          <p:nvPr/>
        </p:nvSpPr>
        <p:spPr>
          <a:xfrm>
            <a:off x="16417371" y="6857929"/>
            <a:ext cx="4040381" cy="320413"/>
          </a:xfrm>
          <a:prstGeom prst="rect">
            <a:avLst/>
          </a:prstGeom>
          <a:solidFill>
            <a:srgbClr val="FFFFFF"/>
          </a:solidFill>
        </p:spPr>
        <p:txBody>
          <a:bodyPr vert="horz" wrap="square" lIns="0" tIns="113987" rIns="0" bIns="0" rtlCol="0">
            <a:spAutoFit/>
          </a:bodyPr>
          <a:lstStyle/>
          <a:p>
            <a:pPr marL="194088">
              <a:spcBef>
                <a:spcPts val="898"/>
              </a:spcBef>
            </a:pPr>
            <a:r>
              <a:rPr sz="1334" dirty="0">
                <a:solidFill>
                  <a:srgbClr val="666666"/>
                </a:solidFill>
                <a:latin typeface="Arial MT"/>
                <a:cs typeface="Arial MT"/>
              </a:rPr>
              <a:t>Pedidos</a:t>
            </a:r>
            <a:r>
              <a:rPr sz="1334" spc="-42" dirty="0">
                <a:solidFill>
                  <a:srgbClr val="666666"/>
                </a:solidFill>
                <a:latin typeface="Arial MT"/>
                <a:cs typeface="Arial MT"/>
              </a:rPr>
              <a:t> </a:t>
            </a:r>
            <a:r>
              <a:rPr sz="1334" dirty="0">
                <a:solidFill>
                  <a:srgbClr val="666666"/>
                </a:solidFill>
                <a:latin typeface="Arial MT"/>
                <a:cs typeface="Arial MT"/>
              </a:rPr>
              <a:t>realizados:</a:t>
            </a:r>
            <a:endParaRPr sz="1334">
              <a:latin typeface="Arial MT"/>
              <a:cs typeface="Arial MT"/>
            </a:endParaRPr>
          </a:p>
        </p:txBody>
      </p:sp>
      <p:sp>
        <p:nvSpPr>
          <p:cNvPr id="30" name="object 30"/>
          <p:cNvSpPr txBox="1"/>
          <p:nvPr/>
        </p:nvSpPr>
        <p:spPr>
          <a:xfrm>
            <a:off x="18158187" y="6265928"/>
            <a:ext cx="560693" cy="187502"/>
          </a:xfrm>
          <a:prstGeom prst="rect">
            <a:avLst/>
          </a:prstGeom>
        </p:spPr>
        <p:txBody>
          <a:bodyPr vert="horz" wrap="square" lIns="0" tIns="19255" rIns="0" bIns="0" rtlCol="0">
            <a:spAutoFit/>
          </a:bodyPr>
          <a:lstStyle/>
          <a:p>
            <a:pPr marL="15404">
              <a:spcBef>
                <a:spcPts val="152"/>
              </a:spcBef>
            </a:pPr>
            <a:r>
              <a:rPr sz="1092" spc="12" dirty="0">
                <a:solidFill>
                  <a:srgbClr val="16552C"/>
                </a:solidFill>
                <a:latin typeface="Arial MT"/>
                <a:cs typeface="Arial MT"/>
              </a:rPr>
              <a:t>ENVIAR</a:t>
            </a:r>
            <a:endParaRPr sz="1092">
              <a:latin typeface="Arial MT"/>
              <a:cs typeface="Arial MT"/>
            </a:endParaRPr>
          </a:p>
        </p:txBody>
      </p:sp>
      <p:sp>
        <p:nvSpPr>
          <p:cNvPr id="31" name="object 31"/>
          <p:cNvSpPr txBox="1"/>
          <p:nvPr/>
        </p:nvSpPr>
        <p:spPr>
          <a:xfrm>
            <a:off x="19413482" y="6265928"/>
            <a:ext cx="821015" cy="187502"/>
          </a:xfrm>
          <a:prstGeom prst="rect">
            <a:avLst/>
          </a:prstGeom>
        </p:spPr>
        <p:txBody>
          <a:bodyPr vert="horz" wrap="square" lIns="0" tIns="19255" rIns="0" bIns="0" rtlCol="0">
            <a:spAutoFit/>
          </a:bodyPr>
          <a:lstStyle/>
          <a:p>
            <a:pPr marL="15404">
              <a:spcBef>
                <a:spcPts val="152"/>
              </a:spcBef>
            </a:pPr>
            <a:r>
              <a:rPr sz="1092" spc="12" dirty="0">
                <a:solidFill>
                  <a:srgbClr val="FFFFFF"/>
                </a:solidFill>
                <a:latin typeface="Arial MT"/>
                <a:cs typeface="Arial MT"/>
              </a:rPr>
              <a:t>ADICIONAR</a:t>
            </a:r>
            <a:endParaRPr sz="1092">
              <a:latin typeface="Arial MT"/>
              <a:cs typeface="Arial MT"/>
            </a:endParaRPr>
          </a:p>
        </p:txBody>
      </p:sp>
      <p:sp>
        <p:nvSpPr>
          <p:cNvPr id="32" name="object 32"/>
          <p:cNvSpPr txBox="1"/>
          <p:nvPr/>
        </p:nvSpPr>
        <p:spPr>
          <a:xfrm>
            <a:off x="16417371" y="7351186"/>
            <a:ext cx="4040381" cy="384260"/>
          </a:xfrm>
          <a:prstGeom prst="rect">
            <a:avLst/>
          </a:prstGeom>
          <a:solidFill>
            <a:srgbClr val="FFFFFF"/>
          </a:solidFill>
        </p:spPr>
        <p:txBody>
          <a:bodyPr vert="horz" wrap="square" lIns="0" tIns="112447" rIns="0" bIns="0" rtlCol="0">
            <a:spAutoFit/>
          </a:bodyPr>
          <a:lstStyle/>
          <a:p>
            <a:pPr marL="2332909">
              <a:spcBef>
                <a:spcPts val="885"/>
              </a:spcBef>
              <a:tabLst>
                <a:tab pos="3157015" algn="l"/>
              </a:tabLst>
            </a:pPr>
            <a:r>
              <a:rPr sz="1759" b="1" spc="-18" dirty="0">
                <a:solidFill>
                  <a:srgbClr val="8797B4"/>
                </a:solidFill>
                <a:latin typeface="Arial"/>
                <a:cs typeface="Arial"/>
              </a:rPr>
              <a:t>Total	</a:t>
            </a:r>
            <a:r>
              <a:rPr sz="1759" b="1" spc="12" dirty="0">
                <a:solidFill>
                  <a:srgbClr val="8797B4"/>
                </a:solidFill>
                <a:latin typeface="Arial"/>
                <a:cs typeface="Arial"/>
              </a:rPr>
              <a:t>S/</a:t>
            </a:r>
            <a:r>
              <a:rPr sz="1759" b="1" spc="-55" dirty="0">
                <a:solidFill>
                  <a:srgbClr val="8797B4"/>
                </a:solidFill>
                <a:latin typeface="Arial"/>
                <a:cs typeface="Arial"/>
              </a:rPr>
              <a:t> </a:t>
            </a:r>
            <a:r>
              <a:rPr sz="1759" b="1" spc="6" dirty="0">
                <a:solidFill>
                  <a:srgbClr val="8797B4"/>
                </a:solidFill>
                <a:latin typeface="Arial"/>
                <a:cs typeface="Arial"/>
              </a:rPr>
              <a:t>0.00</a:t>
            </a:r>
            <a:endParaRPr sz="1759">
              <a:latin typeface="Arial"/>
              <a:cs typeface="Arial"/>
            </a:endParaRPr>
          </a:p>
        </p:txBody>
      </p:sp>
      <p:sp>
        <p:nvSpPr>
          <p:cNvPr id="33" name="object 33"/>
          <p:cNvSpPr/>
          <p:nvPr/>
        </p:nvSpPr>
        <p:spPr>
          <a:xfrm>
            <a:off x="16417371" y="7303255"/>
            <a:ext cx="4040381" cy="48522"/>
          </a:xfrm>
          <a:custGeom>
            <a:avLst/>
            <a:gdLst/>
            <a:ahLst/>
            <a:cxnLst/>
            <a:rect l="l" t="t" r="r" b="b"/>
            <a:pathLst>
              <a:path w="3331209" h="40004">
                <a:moveTo>
                  <a:pt x="3331155" y="0"/>
                </a:moveTo>
                <a:lnTo>
                  <a:pt x="0" y="0"/>
                </a:lnTo>
                <a:lnTo>
                  <a:pt x="0" y="39517"/>
                </a:lnTo>
                <a:lnTo>
                  <a:pt x="3331155" y="39517"/>
                </a:lnTo>
                <a:lnTo>
                  <a:pt x="3331155" y="0"/>
                </a:lnTo>
                <a:close/>
              </a:path>
            </a:pathLst>
          </a:custGeom>
          <a:solidFill>
            <a:srgbClr val="E4E4E4"/>
          </a:solidFill>
        </p:spPr>
        <p:txBody>
          <a:bodyPr wrap="square" lIns="0" tIns="0" rIns="0" bIns="0" rtlCol="0"/>
          <a:lstStyle/>
          <a:p>
            <a:endParaRPr sz="2183"/>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09369" y="3799247"/>
            <a:ext cx="700098" cy="701638"/>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4"/>
          </a:p>
        </p:txBody>
      </p:sp>
      <p:sp>
        <p:nvSpPr>
          <p:cNvPr id="3" name="object 3"/>
          <p:cNvSpPr txBox="1"/>
          <p:nvPr/>
        </p:nvSpPr>
        <p:spPr>
          <a:xfrm>
            <a:off x="2464145" y="3862968"/>
            <a:ext cx="355054" cy="606061"/>
          </a:xfrm>
          <a:prstGeom prst="rect">
            <a:avLst/>
          </a:prstGeom>
        </p:spPr>
        <p:txBody>
          <a:bodyPr vert="horz" wrap="square" lIns="0" tIns="17714" rIns="0" bIns="0" rtlCol="0">
            <a:spAutoFit/>
          </a:bodyPr>
          <a:lstStyle/>
          <a:p>
            <a:pPr marL="15404">
              <a:spcBef>
                <a:spcPts val="138"/>
              </a:spcBef>
            </a:pPr>
            <a:r>
              <a:rPr sz="3822" b="1" spc="426" dirty="0">
                <a:solidFill>
                  <a:srgbClr val="FFFFFF"/>
                </a:solidFill>
                <a:latin typeface="Objective" pitchFamily="2" charset="77"/>
                <a:cs typeface="Arial"/>
              </a:rPr>
              <a:t>4</a:t>
            </a:r>
            <a:endParaRPr sz="3822" dirty="0">
              <a:latin typeface="Objective" pitchFamily="2" charset="77"/>
              <a:cs typeface="Arial"/>
            </a:endParaRPr>
          </a:p>
        </p:txBody>
      </p:sp>
      <p:sp>
        <p:nvSpPr>
          <p:cNvPr id="5" name="object 5"/>
          <p:cNvSpPr/>
          <p:nvPr/>
        </p:nvSpPr>
        <p:spPr>
          <a:xfrm>
            <a:off x="6039727" y="5242174"/>
            <a:ext cx="4134342" cy="771724"/>
          </a:xfrm>
          <a:custGeom>
            <a:avLst/>
            <a:gdLst/>
            <a:ahLst/>
            <a:cxnLst/>
            <a:rect l="l" t="t" r="r" b="b"/>
            <a:pathLst>
              <a:path w="3408679" h="636270">
                <a:moveTo>
                  <a:pt x="3146626" y="0"/>
                </a:moveTo>
                <a:lnTo>
                  <a:pt x="261929" y="0"/>
                </a:lnTo>
                <a:lnTo>
                  <a:pt x="214845" y="4219"/>
                </a:lnTo>
                <a:lnTo>
                  <a:pt x="170531" y="16386"/>
                </a:lnTo>
                <a:lnTo>
                  <a:pt x="129725" y="35759"/>
                </a:lnTo>
                <a:lnTo>
                  <a:pt x="93168" y="61599"/>
                </a:lnTo>
                <a:lnTo>
                  <a:pt x="61600" y="93167"/>
                </a:lnTo>
                <a:lnTo>
                  <a:pt x="35759" y="129722"/>
                </a:lnTo>
                <a:lnTo>
                  <a:pt x="16386" y="170526"/>
                </a:lnTo>
                <a:lnTo>
                  <a:pt x="4219" y="214838"/>
                </a:lnTo>
                <a:lnTo>
                  <a:pt x="0" y="261918"/>
                </a:lnTo>
                <a:lnTo>
                  <a:pt x="0" y="374313"/>
                </a:lnTo>
                <a:lnTo>
                  <a:pt x="4219" y="421394"/>
                </a:lnTo>
                <a:lnTo>
                  <a:pt x="16386" y="465707"/>
                </a:lnTo>
                <a:lnTo>
                  <a:pt x="35759" y="506512"/>
                </a:lnTo>
                <a:lnTo>
                  <a:pt x="61600" y="543069"/>
                </a:lnTo>
                <a:lnTo>
                  <a:pt x="93168" y="574638"/>
                </a:lnTo>
                <a:lnTo>
                  <a:pt x="129725" y="600480"/>
                </a:lnTo>
                <a:lnTo>
                  <a:pt x="170531" y="619854"/>
                </a:lnTo>
                <a:lnTo>
                  <a:pt x="214845" y="632022"/>
                </a:lnTo>
                <a:lnTo>
                  <a:pt x="261929" y="636242"/>
                </a:lnTo>
                <a:lnTo>
                  <a:pt x="3146626" y="636242"/>
                </a:lnTo>
                <a:lnTo>
                  <a:pt x="3193707" y="632022"/>
                </a:lnTo>
                <a:lnTo>
                  <a:pt x="3238020" y="619854"/>
                </a:lnTo>
                <a:lnTo>
                  <a:pt x="3278825" y="600480"/>
                </a:lnTo>
                <a:lnTo>
                  <a:pt x="3315382" y="574638"/>
                </a:lnTo>
                <a:lnTo>
                  <a:pt x="3346952" y="543069"/>
                </a:lnTo>
                <a:lnTo>
                  <a:pt x="3372793" y="506512"/>
                </a:lnTo>
                <a:lnTo>
                  <a:pt x="3392168" y="465707"/>
                </a:lnTo>
                <a:lnTo>
                  <a:pt x="3404335" y="421394"/>
                </a:lnTo>
                <a:lnTo>
                  <a:pt x="3408555" y="374313"/>
                </a:lnTo>
                <a:lnTo>
                  <a:pt x="3408555" y="261918"/>
                </a:lnTo>
                <a:lnTo>
                  <a:pt x="3404335" y="214838"/>
                </a:lnTo>
                <a:lnTo>
                  <a:pt x="3392168" y="170526"/>
                </a:lnTo>
                <a:lnTo>
                  <a:pt x="3372793" y="129722"/>
                </a:lnTo>
                <a:lnTo>
                  <a:pt x="3346952" y="93167"/>
                </a:lnTo>
                <a:lnTo>
                  <a:pt x="3315382" y="61599"/>
                </a:lnTo>
                <a:lnTo>
                  <a:pt x="3278825" y="35759"/>
                </a:lnTo>
                <a:lnTo>
                  <a:pt x="3238020" y="16386"/>
                </a:lnTo>
                <a:lnTo>
                  <a:pt x="3193707" y="4219"/>
                </a:lnTo>
                <a:lnTo>
                  <a:pt x="3146626" y="0"/>
                </a:lnTo>
                <a:close/>
              </a:path>
            </a:pathLst>
          </a:custGeom>
          <a:solidFill>
            <a:srgbClr val="E3E3E4"/>
          </a:solidFill>
        </p:spPr>
        <p:txBody>
          <a:bodyPr wrap="square" lIns="0" tIns="0" rIns="0" bIns="0" rtlCol="0"/>
          <a:lstStyle/>
          <a:p>
            <a:endParaRPr sz="2184"/>
          </a:p>
        </p:txBody>
      </p:sp>
      <p:sp>
        <p:nvSpPr>
          <p:cNvPr id="6" name="object 6"/>
          <p:cNvSpPr/>
          <p:nvPr/>
        </p:nvSpPr>
        <p:spPr>
          <a:xfrm>
            <a:off x="6039727" y="6262956"/>
            <a:ext cx="4134342" cy="771724"/>
          </a:xfrm>
          <a:custGeom>
            <a:avLst/>
            <a:gdLst/>
            <a:ahLst/>
            <a:cxnLst/>
            <a:rect l="l" t="t" r="r" b="b"/>
            <a:pathLst>
              <a:path w="3408679" h="636270">
                <a:moveTo>
                  <a:pt x="3146626" y="0"/>
                </a:moveTo>
                <a:lnTo>
                  <a:pt x="261929" y="0"/>
                </a:lnTo>
                <a:lnTo>
                  <a:pt x="214845" y="4219"/>
                </a:lnTo>
                <a:lnTo>
                  <a:pt x="170531" y="16386"/>
                </a:lnTo>
                <a:lnTo>
                  <a:pt x="129725" y="35759"/>
                </a:lnTo>
                <a:lnTo>
                  <a:pt x="93168" y="61599"/>
                </a:lnTo>
                <a:lnTo>
                  <a:pt x="61600" y="93167"/>
                </a:lnTo>
                <a:lnTo>
                  <a:pt x="35759" y="129722"/>
                </a:lnTo>
                <a:lnTo>
                  <a:pt x="16386" y="170526"/>
                </a:lnTo>
                <a:lnTo>
                  <a:pt x="4219" y="214838"/>
                </a:lnTo>
                <a:lnTo>
                  <a:pt x="0" y="261918"/>
                </a:lnTo>
                <a:lnTo>
                  <a:pt x="0" y="374313"/>
                </a:lnTo>
                <a:lnTo>
                  <a:pt x="4219" y="421396"/>
                </a:lnTo>
                <a:lnTo>
                  <a:pt x="16386" y="465711"/>
                </a:lnTo>
                <a:lnTo>
                  <a:pt x="35759" y="506516"/>
                </a:lnTo>
                <a:lnTo>
                  <a:pt x="61600" y="543073"/>
                </a:lnTo>
                <a:lnTo>
                  <a:pt x="93168" y="574642"/>
                </a:lnTo>
                <a:lnTo>
                  <a:pt x="129725" y="600482"/>
                </a:lnTo>
                <a:lnTo>
                  <a:pt x="170531" y="619856"/>
                </a:lnTo>
                <a:lnTo>
                  <a:pt x="214845" y="632022"/>
                </a:lnTo>
                <a:lnTo>
                  <a:pt x="261929" y="636242"/>
                </a:lnTo>
                <a:lnTo>
                  <a:pt x="3146626" y="636242"/>
                </a:lnTo>
                <a:lnTo>
                  <a:pt x="3193707" y="632022"/>
                </a:lnTo>
                <a:lnTo>
                  <a:pt x="3238020" y="619856"/>
                </a:lnTo>
                <a:lnTo>
                  <a:pt x="3278825" y="600482"/>
                </a:lnTo>
                <a:lnTo>
                  <a:pt x="3315382" y="574642"/>
                </a:lnTo>
                <a:lnTo>
                  <a:pt x="3346952" y="543073"/>
                </a:lnTo>
                <a:lnTo>
                  <a:pt x="3372793" y="506516"/>
                </a:lnTo>
                <a:lnTo>
                  <a:pt x="3392168" y="465711"/>
                </a:lnTo>
                <a:lnTo>
                  <a:pt x="3404335" y="421396"/>
                </a:lnTo>
                <a:lnTo>
                  <a:pt x="3408555" y="374313"/>
                </a:lnTo>
                <a:lnTo>
                  <a:pt x="3408555" y="261918"/>
                </a:lnTo>
                <a:lnTo>
                  <a:pt x="3404335" y="214838"/>
                </a:lnTo>
                <a:lnTo>
                  <a:pt x="3392168" y="170526"/>
                </a:lnTo>
                <a:lnTo>
                  <a:pt x="3372793" y="129722"/>
                </a:lnTo>
                <a:lnTo>
                  <a:pt x="3346952" y="93167"/>
                </a:lnTo>
                <a:lnTo>
                  <a:pt x="3315382" y="61599"/>
                </a:lnTo>
                <a:lnTo>
                  <a:pt x="3278825" y="35759"/>
                </a:lnTo>
                <a:lnTo>
                  <a:pt x="3238020" y="16386"/>
                </a:lnTo>
                <a:lnTo>
                  <a:pt x="3193707" y="4219"/>
                </a:lnTo>
                <a:lnTo>
                  <a:pt x="3146626" y="0"/>
                </a:lnTo>
                <a:close/>
              </a:path>
            </a:pathLst>
          </a:custGeom>
          <a:solidFill>
            <a:srgbClr val="E3E3E4"/>
          </a:solidFill>
        </p:spPr>
        <p:txBody>
          <a:bodyPr wrap="square" lIns="0" tIns="0" rIns="0" bIns="0" rtlCol="0"/>
          <a:lstStyle/>
          <a:p>
            <a:endParaRPr sz="2184"/>
          </a:p>
        </p:txBody>
      </p:sp>
      <p:sp>
        <p:nvSpPr>
          <p:cNvPr id="7" name="object 7"/>
          <p:cNvSpPr/>
          <p:nvPr/>
        </p:nvSpPr>
        <p:spPr>
          <a:xfrm>
            <a:off x="6039727" y="7306214"/>
            <a:ext cx="4134342" cy="771724"/>
          </a:xfrm>
          <a:custGeom>
            <a:avLst/>
            <a:gdLst/>
            <a:ahLst/>
            <a:cxnLst/>
            <a:rect l="l" t="t" r="r" b="b"/>
            <a:pathLst>
              <a:path w="3408679" h="636270">
                <a:moveTo>
                  <a:pt x="3146626" y="0"/>
                </a:moveTo>
                <a:lnTo>
                  <a:pt x="261929" y="0"/>
                </a:lnTo>
                <a:lnTo>
                  <a:pt x="214845" y="4219"/>
                </a:lnTo>
                <a:lnTo>
                  <a:pt x="170531" y="16386"/>
                </a:lnTo>
                <a:lnTo>
                  <a:pt x="129725" y="35759"/>
                </a:lnTo>
                <a:lnTo>
                  <a:pt x="93168" y="61599"/>
                </a:lnTo>
                <a:lnTo>
                  <a:pt x="61600" y="93167"/>
                </a:lnTo>
                <a:lnTo>
                  <a:pt x="35759" y="129722"/>
                </a:lnTo>
                <a:lnTo>
                  <a:pt x="16386" y="170526"/>
                </a:lnTo>
                <a:lnTo>
                  <a:pt x="4219" y="214838"/>
                </a:lnTo>
                <a:lnTo>
                  <a:pt x="0" y="261918"/>
                </a:lnTo>
                <a:lnTo>
                  <a:pt x="0" y="374313"/>
                </a:lnTo>
                <a:lnTo>
                  <a:pt x="4219" y="421396"/>
                </a:lnTo>
                <a:lnTo>
                  <a:pt x="16386" y="465711"/>
                </a:lnTo>
                <a:lnTo>
                  <a:pt x="35759" y="506516"/>
                </a:lnTo>
                <a:lnTo>
                  <a:pt x="61600" y="543073"/>
                </a:lnTo>
                <a:lnTo>
                  <a:pt x="93168" y="574642"/>
                </a:lnTo>
                <a:lnTo>
                  <a:pt x="129725" y="600482"/>
                </a:lnTo>
                <a:lnTo>
                  <a:pt x="170531" y="619856"/>
                </a:lnTo>
                <a:lnTo>
                  <a:pt x="214845" y="632022"/>
                </a:lnTo>
                <a:lnTo>
                  <a:pt x="261929" y="636242"/>
                </a:lnTo>
                <a:lnTo>
                  <a:pt x="3146626" y="636242"/>
                </a:lnTo>
                <a:lnTo>
                  <a:pt x="3193707" y="632022"/>
                </a:lnTo>
                <a:lnTo>
                  <a:pt x="3238020" y="619856"/>
                </a:lnTo>
                <a:lnTo>
                  <a:pt x="3278825" y="600482"/>
                </a:lnTo>
                <a:lnTo>
                  <a:pt x="3315382" y="574642"/>
                </a:lnTo>
                <a:lnTo>
                  <a:pt x="3346952" y="543073"/>
                </a:lnTo>
                <a:lnTo>
                  <a:pt x="3372793" y="506516"/>
                </a:lnTo>
                <a:lnTo>
                  <a:pt x="3392168" y="465711"/>
                </a:lnTo>
                <a:lnTo>
                  <a:pt x="3404335" y="421396"/>
                </a:lnTo>
                <a:lnTo>
                  <a:pt x="3408555" y="374313"/>
                </a:lnTo>
                <a:lnTo>
                  <a:pt x="3408555" y="261918"/>
                </a:lnTo>
                <a:lnTo>
                  <a:pt x="3404335" y="214838"/>
                </a:lnTo>
                <a:lnTo>
                  <a:pt x="3392168" y="170526"/>
                </a:lnTo>
                <a:lnTo>
                  <a:pt x="3372793" y="129722"/>
                </a:lnTo>
                <a:lnTo>
                  <a:pt x="3346952" y="93167"/>
                </a:lnTo>
                <a:lnTo>
                  <a:pt x="3315382" y="61599"/>
                </a:lnTo>
                <a:lnTo>
                  <a:pt x="3278825" y="35759"/>
                </a:lnTo>
                <a:lnTo>
                  <a:pt x="3238020" y="16386"/>
                </a:lnTo>
                <a:lnTo>
                  <a:pt x="3193707" y="4219"/>
                </a:lnTo>
                <a:lnTo>
                  <a:pt x="3146626" y="0"/>
                </a:lnTo>
                <a:close/>
              </a:path>
            </a:pathLst>
          </a:custGeom>
          <a:solidFill>
            <a:srgbClr val="E3E3E4"/>
          </a:solidFill>
        </p:spPr>
        <p:txBody>
          <a:bodyPr wrap="square" lIns="0" tIns="0" rIns="0" bIns="0" rtlCol="0"/>
          <a:lstStyle/>
          <a:p>
            <a:endParaRPr sz="2184"/>
          </a:p>
        </p:txBody>
      </p:sp>
      <p:sp>
        <p:nvSpPr>
          <p:cNvPr id="8" name="object 8"/>
          <p:cNvSpPr/>
          <p:nvPr/>
        </p:nvSpPr>
        <p:spPr>
          <a:xfrm>
            <a:off x="6039727" y="8349472"/>
            <a:ext cx="4134342" cy="771724"/>
          </a:xfrm>
          <a:custGeom>
            <a:avLst/>
            <a:gdLst/>
            <a:ahLst/>
            <a:cxnLst/>
            <a:rect l="l" t="t" r="r" b="b"/>
            <a:pathLst>
              <a:path w="3408679" h="636270">
                <a:moveTo>
                  <a:pt x="3146626" y="0"/>
                </a:moveTo>
                <a:lnTo>
                  <a:pt x="261929" y="0"/>
                </a:lnTo>
                <a:lnTo>
                  <a:pt x="214845" y="4219"/>
                </a:lnTo>
                <a:lnTo>
                  <a:pt x="170531" y="16386"/>
                </a:lnTo>
                <a:lnTo>
                  <a:pt x="129725" y="35759"/>
                </a:lnTo>
                <a:lnTo>
                  <a:pt x="93168" y="61599"/>
                </a:lnTo>
                <a:lnTo>
                  <a:pt x="61600" y="93167"/>
                </a:lnTo>
                <a:lnTo>
                  <a:pt x="35759" y="129722"/>
                </a:lnTo>
                <a:lnTo>
                  <a:pt x="16386" y="170526"/>
                </a:lnTo>
                <a:lnTo>
                  <a:pt x="4219" y="214838"/>
                </a:lnTo>
                <a:lnTo>
                  <a:pt x="0" y="261918"/>
                </a:lnTo>
                <a:lnTo>
                  <a:pt x="0" y="374313"/>
                </a:lnTo>
                <a:lnTo>
                  <a:pt x="4219" y="421396"/>
                </a:lnTo>
                <a:lnTo>
                  <a:pt x="16386" y="465711"/>
                </a:lnTo>
                <a:lnTo>
                  <a:pt x="35759" y="506516"/>
                </a:lnTo>
                <a:lnTo>
                  <a:pt x="61600" y="543073"/>
                </a:lnTo>
                <a:lnTo>
                  <a:pt x="93168" y="574642"/>
                </a:lnTo>
                <a:lnTo>
                  <a:pt x="129725" y="600482"/>
                </a:lnTo>
                <a:lnTo>
                  <a:pt x="170531" y="619856"/>
                </a:lnTo>
                <a:lnTo>
                  <a:pt x="214845" y="632022"/>
                </a:lnTo>
                <a:lnTo>
                  <a:pt x="261929" y="636242"/>
                </a:lnTo>
                <a:lnTo>
                  <a:pt x="3146626" y="636242"/>
                </a:lnTo>
                <a:lnTo>
                  <a:pt x="3193707" y="632022"/>
                </a:lnTo>
                <a:lnTo>
                  <a:pt x="3238020" y="619856"/>
                </a:lnTo>
                <a:lnTo>
                  <a:pt x="3278825" y="600482"/>
                </a:lnTo>
                <a:lnTo>
                  <a:pt x="3315382" y="574642"/>
                </a:lnTo>
                <a:lnTo>
                  <a:pt x="3346952" y="543073"/>
                </a:lnTo>
                <a:lnTo>
                  <a:pt x="3372793" y="506516"/>
                </a:lnTo>
                <a:lnTo>
                  <a:pt x="3392168" y="465711"/>
                </a:lnTo>
                <a:lnTo>
                  <a:pt x="3404335" y="421396"/>
                </a:lnTo>
                <a:lnTo>
                  <a:pt x="3408555" y="374313"/>
                </a:lnTo>
                <a:lnTo>
                  <a:pt x="3408555" y="261918"/>
                </a:lnTo>
                <a:lnTo>
                  <a:pt x="3404335" y="214838"/>
                </a:lnTo>
                <a:lnTo>
                  <a:pt x="3392168" y="170526"/>
                </a:lnTo>
                <a:lnTo>
                  <a:pt x="3372793" y="129722"/>
                </a:lnTo>
                <a:lnTo>
                  <a:pt x="3346952" y="93167"/>
                </a:lnTo>
                <a:lnTo>
                  <a:pt x="3315382" y="61599"/>
                </a:lnTo>
                <a:lnTo>
                  <a:pt x="3278825" y="35759"/>
                </a:lnTo>
                <a:lnTo>
                  <a:pt x="3238020" y="16386"/>
                </a:lnTo>
                <a:lnTo>
                  <a:pt x="3193707" y="4219"/>
                </a:lnTo>
                <a:lnTo>
                  <a:pt x="3146626" y="0"/>
                </a:lnTo>
                <a:close/>
              </a:path>
            </a:pathLst>
          </a:custGeom>
          <a:solidFill>
            <a:srgbClr val="E3E3E4"/>
          </a:solidFill>
        </p:spPr>
        <p:txBody>
          <a:bodyPr wrap="square" lIns="0" tIns="0" rIns="0" bIns="0" rtlCol="0"/>
          <a:lstStyle/>
          <a:p>
            <a:endParaRPr sz="2184"/>
          </a:p>
        </p:txBody>
      </p:sp>
      <p:sp>
        <p:nvSpPr>
          <p:cNvPr id="9" name="object 9"/>
          <p:cNvSpPr txBox="1"/>
          <p:nvPr/>
        </p:nvSpPr>
        <p:spPr>
          <a:xfrm>
            <a:off x="3124200" y="3810001"/>
            <a:ext cx="9380832" cy="1021912"/>
          </a:xfrm>
          <a:prstGeom prst="rect">
            <a:avLst/>
          </a:prstGeom>
        </p:spPr>
        <p:txBody>
          <a:bodyPr vert="horz" wrap="square" lIns="0" tIns="14634" rIns="0" bIns="0" rtlCol="0">
            <a:spAutoFit/>
          </a:bodyPr>
          <a:lstStyle/>
          <a:p>
            <a:pPr marL="15404" marR="6162" algn="just">
              <a:lnSpc>
                <a:spcPct val="106300"/>
              </a:lnSpc>
              <a:spcBef>
                <a:spcPts val="114"/>
              </a:spcBef>
            </a:pPr>
            <a:r>
              <a:rPr sz="3154" spc="-30" dirty="0">
                <a:solidFill>
                  <a:srgbClr val="202020"/>
                </a:solidFill>
                <a:latin typeface="Objective" pitchFamily="2" charset="77"/>
                <a:cs typeface="Verdana"/>
              </a:rPr>
              <a:t>En</a:t>
            </a:r>
            <a:r>
              <a:rPr sz="3154" spc="-152" dirty="0">
                <a:solidFill>
                  <a:srgbClr val="202020"/>
                </a:solidFill>
                <a:latin typeface="Objective" pitchFamily="2" charset="77"/>
                <a:cs typeface="Verdana"/>
              </a:rPr>
              <a:t> </a:t>
            </a:r>
            <a:r>
              <a:rPr sz="3154" spc="36" dirty="0">
                <a:solidFill>
                  <a:srgbClr val="202020"/>
                </a:solidFill>
                <a:latin typeface="Objective" pitchFamily="2" charset="77"/>
                <a:cs typeface="Verdana"/>
              </a:rPr>
              <a:t>la</a:t>
            </a:r>
            <a:r>
              <a:rPr sz="3154" spc="-152" dirty="0">
                <a:solidFill>
                  <a:srgbClr val="202020"/>
                </a:solidFill>
                <a:latin typeface="Objective" pitchFamily="2" charset="77"/>
                <a:cs typeface="Verdana"/>
              </a:rPr>
              <a:t> </a:t>
            </a:r>
            <a:r>
              <a:rPr sz="3154" spc="50" dirty="0">
                <a:solidFill>
                  <a:srgbClr val="202020"/>
                </a:solidFill>
                <a:latin typeface="Objective" pitchFamily="2" charset="77"/>
                <a:cs typeface="Verdana"/>
              </a:rPr>
              <a:t>barra</a:t>
            </a:r>
            <a:r>
              <a:rPr sz="3154" spc="-152" dirty="0">
                <a:solidFill>
                  <a:srgbClr val="202020"/>
                </a:solidFill>
                <a:latin typeface="Objective" pitchFamily="2" charset="77"/>
                <a:cs typeface="Verdana"/>
              </a:rPr>
              <a:t> </a:t>
            </a:r>
            <a:r>
              <a:rPr sz="3154" spc="6" dirty="0">
                <a:solidFill>
                  <a:srgbClr val="202020"/>
                </a:solidFill>
                <a:latin typeface="Objective" pitchFamily="2" charset="77"/>
                <a:cs typeface="Verdana"/>
              </a:rPr>
              <a:t>superior</a:t>
            </a:r>
            <a:r>
              <a:rPr sz="3154" spc="-152" dirty="0">
                <a:solidFill>
                  <a:srgbClr val="202020"/>
                </a:solidFill>
                <a:latin typeface="Objective" pitchFamily="2" charset="77"/>
                <a:cs typeface="Verdana"/>
              </a:rPr>
              <a:t> </a:t>
            </a:r>
            <a:r>
              <a:rPr sz="3154" spc="98" dirty="0">
                <a:solidFill>
                  <a:srgbClr val="202020"/>
                </a:solidFill>
                <a:latin typeface="Objective" pitchFamily="2" charset="77"/>
                <a:cs typeface="Verdana"/>
              </a:rPr>
              <a:t>aparecen</a:t>
            </a:r>
            <a:r>
              <a:rPr sz="3154" spc="-152" dirty="0">
                <a:solidFill>
                  <a:srgbClr val="202020"/>
                </a:solidFill>
                <a:latin typeface="Objective" pitchFamily="2" charset="77"/>
                <a:cs typeface="Verdana"/>
              </a:rPr>
              <a:t> </a:t>
            </a:r>
            <a:r>
              <a:rPr sz="3154" spc="42" dirty="0">
                <a:solidFill>
                  <a:srgbClr val="202020"/>
                </a:solidFill>
                <a:latin typeface="Objective" pitchFamily="2" charset="77"/>
                <a:cs typeface="Verdana"/>
              </a:rPr>
              <a:t>las</a:t>
            </a:r>
            <a:r>
              <a:rPr sz="3154" spc="-152" dirty="0">
                <a:solidFill>
                  <a:srgbClr val="202020"/>
                </a:solidFill>
                <a:latin typeface="Objective" pitchFamily="2" charset="77"/>
                <a:cs typeface="Verdana"/>
              </a:rPr>
              <a:t> </a:t>
            </a:r>
            <a:r>
              <a:rPr sz="3154" spc="80" dirty="0">
                <a:solidFill>
                  <a:srgbClr val="202020"/>
                </a:solidFill>
                <a:latin typeface="Objective" pitchFamily="2" charset="77"/>
                <a:cs typeface="Verdana"/>
              </a:rPr>
              <a:t>opciones</a:t>
            </a:r>
            <a:r>
              <a:rPr sz="3154" spc="-146" dirty="0">
                <a:solidFill>
                  <a:srgbClr val="202020"/>
                </a:solidFill>
                <a:latin typeface="Objective" pitchFamily="2" charset="77"/>
                <a:cs typeface="Verdana"/>
              </a:rPr>
              <a:t> </a:t>
            </a:r>
            <a:r>
              <a:rPr sz="3154" spc="122" dirty="0">
                <a:solidFill>
                  <a:srgbClr val="202020"/>
                </a:solidFill>
                <a:latin typeface="Objective" pitchFamily="2" charset="77"/>
                <a:cs typeface="Verdana"/>
              </a:rPr>
              <a:t>de </a:t>
            </a:r>
            <a:r>
              <a:rPr sz="3154" spc="-1092" dirty="0">
                <a:solidFill>
                  <a:srgbClr val="202020"/>
                </a:solidFill>
                <a:latin typeface="Objective" pitchFamily="2" charset="77"/>
                <a:cs typeface="Verdana"/>
              </a:rPr>
              <a:t> </a:t>
            </a:r>
            <a:r>
              <a:rPr sz="3154" spc="74" dirty="0">
                <a:solidFill>
                  <a:srgbClr val="202020"/>
                </a:solidFill>
                <a:latin typeface="Objective" pitchFamily="2" charset="77"/>
                <a:cs typeface="Verdana"/>
              </a:rPr>
              <a:t>búsqueda</a:t>
            </a:r>
            <a:r>
              <a:rPr sz="3154" spc="-146" dirty="0">
                <a:solidFill>
                  <a:srgbClr val="202020"/>
                </a:solidFill>
                <a:latin typeface="Objective" pitchFamily="2" charset="77"/>
                <a:cs typeface="Verdana"/>
              </a:rPr>
              <a:t> </a:t>
            </a:r>
            <a:r>
              <a:rPr sz="3154" spc="122" dirty="0">
                <a:solidFill>
                  <a:srgbClr val="202020"/>
                </a:solidFill>
                <a:latin typeface="Objective" pitchFamily="2" charset="77"/>
                <a:cs typeface="Verdana"/>
              </a:rPr>
              <a:t>de</a:t>
            </a:r>
            <a:r>
              <a:rPr sz="3154" spc="-138" dirty="0">
                <a:solidFill>
                  <a:srgbClr val="202020"/>
                </a:solidFill>
                <a:latin typeface="Objective" pitchFamily="2" charset="77"/>
                <a:cs typeface="Verdana"/>
              </a:rPr>
              <a:t> </a:t>
            </a:r>
            <a:r>
              <a:rPr sz="3154" spc="-42" dirty="0">
                <a:solidFill>
                  <a:srgbClr val="202020"/>
                </a:solidFill>
                <a:latin typeface="Objective" pitchFamily="2" charset="77"/>
                <a:cs typeface="Verdana"/>
              </a:rPr>
              <a:t>producto:</a:t>
            </a:r>
            <a:endParaRPr sz="3154" dirty="0">
              <a:latin typeface="Objective" pitchFamily="2" charset="77"/>
              <a:cs typeface="Verdana"/>
            </a:endParaRPr>
          </a:p>
        </p:txBody>
      </p:sp>
      <p:sp>
        <p:nvSpPr>
          <p:cNvPr id="19" name="object 19"/>
          <p:cNvSpPr txBox="1"/>
          <p:nvPr/>
        </p:nvSpPr>
        <p:spPr>
          <a:xfrm>
            <a:off x="6196983" y="5041501"/>
            <a:ext cx="3549774" cy="1821954"/>
          </a:xfrm>
          <a:prstGeom prst="rect">
            <a:avLst/>
          </a:prstGeom>
        </p:spPr>
        <p:txBody>
          <a:bodyPr vert="horz" wrap="square" lIns="0" tIns="16174" rIns="0" bIns="0" rtlCol="0">
            <a:spAutoFit/>
          </a:bodyPr>
          <a:lstStyle/>
          <a:p>
            <a:pPr algn="ctr">
              <a:lnSpc>
                <a:spcPct val="200000"/>
              </a:lnSpc>
              <a:spcBef>
                <a:spcPts val="128"/>
              </a:spcBef>
            </a:pPr>
            <a:r>
              <a:rPr sz="3154" dirty="0">
                <a:solidFill>
                  <a:srgbClr val="808081"/>
                </a:solidFill>
                <a:latin typeface="Objective" pitchFamily="2" charset="77"/>
                <a:cs typeface="Arial Black"/>
              </a:rPr>
              <a:t>Búsqueda rápida</a:t>
            </a:r>
            <a:endParaRPr sz="3154" dirty="0">
              <a:latin typeface="Objective" pitchFamily="2" charset="77"/>
              <a:cs typeface="Arial Black"/>
            </a:endParaRPr>
          </a:p>
          <a:p>
            <a:pPr marL="626166" marR="616922" algn="ctr">
              <a:lnSpc>
                <a:spcPct val="200000"/>
              </a:lnSpc>
            </a:pPr>
            <a:r>
              <a:rPr sz="3154" dirty="0" err="1">
                <a:solidFill>
                  <a:srgbClr val="808081"/>
                </a:solidFill>
                <a:latin typeface="Objective" pitchFamily="2" charset="77"/>
                <a:cs typeface="Arial Black"/>
              </a:rPr>
              <a:t>Favoritos</a:t>
            </a:r>
            <a:endParaRPr sz="3154" dirty="0">
              <a:latin typeface="Objective" pitchFamily="2" charset="77"/>
              <a:cs typeface="Arial Black"/>
            </a:endParaRPr>
          </a:p>
        </p:txBody>
      </p:sp>
      <p:sp>
        <p:nvSpPr>
          <p:cNvPr id="30" name="CuadroTexto 29">
            <a:extLst>
              <a:ext uri="{FF2B5EF4-FFF2-40B4-BE49-F238E27FC236}">
                <a16:creationId xmlns:a16="http://schemas.microsoft.com/office/drawing/2014/main" id="{06455D7F-24DB-A40E-5AFE-F9FF5AFAA325}"/>
              </a:ext>
            </a:extLst>
          </p:cNvPr>
          <p:cNvSpPr txBox="1"/>
          <p:nvPr/>
        </p:nvSpPr>
        <p:spPr>
          <a:xfrm>
            <a:off x="7342906" y="8446793"/>
            <a:ext cx="1311578" cy="577081"/>
          </a:xfrm>
          <a:prstGeom prst="rect">
            <a:avLst/>
          </a:prstGeom>
          <a:noFill/>
        </p:spPr>
        <p:txBody>
          <a:bodyPr wrap="none" rtlCol="0">
            <a:spAutoFit/>
          </a:bodyPr>
          <a:lstStyle/>
          <a:p>
            <a:r>
              <a:rPr lang="es-PE" sz="3150" dirty="0">
                <a:solidFill>
                  <a:srgbClr val="808081"/>
                </a:solidFill>
                <a:latin typeface="Objective" pitchFamily="2" charset="77"/>
                <a:cs typeface="Arial Black"/>
              </a:rPr>
              <a:t>Menús</a:t>
            </a:r>
            <a:endParaRPr lang="es-PE" sz="3150" dirty="0"/>
          </a:p>
        </p:txBody>
      </p:sp>
      <p:sp>
        <p:nvSpPr>
          <p:cNvPr id="31" name="CuadroTexto 30">
            <a:extLst>
              <a:ext uri="{FF2B5EF4-FFF2-40B4-BE49-F238E27FC236}">
                <a16:creationId xmlns:a16="http://schemas.microsoft.com/office/drawing/2014/main" id="{25E4930A-D1F7-D37E-3A6E-098E6CDFEC41}"/>
              </a:ext>
            </a:extLst>
          </p:cNvPr>
          <p:cNvSpPr txBox="1"/>
          <p:nvPr/>
        </p:nvSpPr>
        <p:spPr>
          <a:xfrm>
            <a:off x="7139935" y="7403535"/>
            <a:ext cx="1908279" cy="577081"/>
          </a:xfrm>
          <a:prstGeom prst="rect">
            <a:avLst/>
          </a:prstGeom>
          <a:noFill/>
        </p:spPr>
        <p:txBody>
          <a:bodyPr wrap="none" rtlCol="0">
            <a:spAutoFit/>
          </a:bodyPr>
          <a:lstStyle/>
          <a:p>
            <a:r>
              <a:rPr lang="es-PE" sz="3150" dirty="0">
                <a:solidFill>
                  <a:srgbClr val="808081"/>
                </a:solidFill>
                <a:latin typeface="Objective" pitchFamily="2" charset="77"/>
                <a:cs typeface="Arial Black"/>
              </a:rPr>
              <a:t>Categorías</a:t>
            </a:r>
            <a:endParaRPr lang="es-PE" sz="3150" dirty="0"/>
          </a:p>
        </p:txBody>
      </p:sp>
      <p:grpSp>
        <p:nvGrpSpPr>
          <p:cNvPr id="33" name="Grupo 32">
            <a:extLst>
              <a:ext uri="{FF2B5EF4-FFF2-40B4-BE49-F238E27FC236}">
                <a16:creationId xmlns:a16="http://schemas.microsoft.com/office/drawing/2014/main" id="{C780B939-EEE8-0C15-B454-DD5818F6765F}"/>
              </a:ext>
            </a:extLst>
          </p:cNvPr>
          <p:cNvGrpSpPr/>
          <p:nvPr/>
        </p:nvGrpSpPr>
        <p:grpSpPr>
          <a:xfrm>
            <a:off x="1336838" y="0"/>
            <a:ext cx="23047164" cy="13716000"/>
            <a:chOff x="1336837" y="0"/>
            <a:chExt cx="23047163" cy="13716000"/>
          </a:xfrm>
        </p:grpSpPr>
        <p:pic>
          <p:nvPicPr>
            <p:cNvPr id="34" name="Imagen 33" descr="Icono&#10;&#10;Descripción generada automáticamente">
              <a:extLst>
                <a:ext uri="{FF2B5EF4-FFF2-40B4-BE49-F238E27FC236}">
                  <a16:creationId xmlns:a16="http://schemas.microsoft.com/office/drawing/2014/main" id="{96B07735-EC5B-044F-3FC0-6B574414A2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35" name="object 2">
              <a:extLst>
                <a:ext uri="{FF2B5EF4-FFF2-40B4-BE49-F238E27FC236}">
                  <a16:creationId xmlns:a16="http://schemas.microsoft.com/office/drawing/2014/main" id="{6B2A8C52-C01E-1DCB-932D-A7664124C634}"/>
                </a:ext>
              </a:extLst>
            </p:cNvPr>
            <p:cNvGrpSpPr/>
            <p:nvPr/>
          </p:nvGrpSpPr>
          <p:grpSpPr>
            <a:xfrm>
              <a:off x="7086149" y="11651139"/>
              <a:ext cx="5052402" cy="2064861"/>
              <a:chOff x="5842382" y="9611438"/>
              <a:chExt cx="4165600" cy="1702435"/>
            </a:xfrm>
          </p:grpSpPr>
          <p:sp>
            <p:nvSpPr>
              <p:cNvPr id="37" name="object 3">
                <a:extLst>
                  <a:ext uri="{FF2B5EF4-FFF2-40B4-BE49-F238E27FC236}">
                    <a16:creationId xmlns:a16="http://schemas.microsoft.com/office/drawing/2014/main" id="{146217C4-E081-2421-8713-728638F0FF79}"/>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4"/>
              </a:p>
            </p:txBody>
          </p:sp>
          <p:sp>
            <p:nvSpPr>
              <p:cNvPr id="38" name="object 4">
                <a:extLst>
                  <a:ext uri="{FF2B5EF4-FFF2-40B4-BE49-F238E27FC236}">
                    <a16:creationId xmlns:a16="http://schemas.microsoft.com/office/drawing/2014/main" id="{952FC977-FEF8-6C71-CF09-96A49AD5516E}"/>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4"/>
              </a:p>
            </p:txBody>
          </p:sp>
        </p:grpSp>
        <p:sp>
          <p:nvSpPr>
            <p:cNvPr id="36" name="object 5">
              <a:extLst>
                <a:ext uri="{FF2B5EF4-FFF2-40B4-BE49-F238E27FC236}">
                  <a16:creationId xmlns:a16="http://schemas.microsoft.com/office/drawing/2014/main" id="{164D06C7-3466-7334-BF69-0E9021DF3141}"/>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4" dirty="0"/>
            </a:p>
          </p:txBody>
        </p:sp>
      </p:grpSp>
      <p:pic>
        <p:nvPicPr>
          <p:cNvPr id="40" name="Imagen 39" descr="Interfaz de usuario gráfica, Aplicación&#10;&#10;Descripción generada automáticamente">
            <a:extLst>
              <a:ext uri="{FF2B5EF4-FFF2-40B4-BE49-F238E27FC236}">
                <a16:creationId xmlns:a16="http://schemas.microsoft.com/office/drawing/2014/main" id="{5D67719D-5072-AA02-3E9B-D01439AE3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7640" y="1454150"/>
            <a:ext cx="5194300" cy="10807700"/>
          </a:xfrm>
          <a:prstGeom prst="rect">
            <a:avLst/>
          </a:prstGeom>
        </p:spPr>
      </p:pic>
      <p:sp>
        <p:nvSpPr>
          <p:cNvPr id="4" name="CuadroTexto 3">
            <a:extLst>
              <a:ext uri="{FF2B5EF4-FFF2-40B4-BE49-F238E27FC236}">
                <a16:creationId xmlns:a16="http://schemas.microsoft.com/office/drawing/2014/main" id="{4E5CE2F5-7EE6-6A53-529B-C8D13B5EE92C}"/>
              </a:ext>
            </a:extLst>
          </p:cNvPr>
          <p:cNvSpPr txBox="1"/>
          <p:nvPr/>
        </p:nvSpPr>
        <p:spPr>
          <a:xfrm>
            <a:off x="1594855" y="11509647"/>
            <a:ext cx="12238892" cy="1063112"/>
          </a:xfrm>
          <a:prstGeom prst="rect">
            <a:avLst/>
          </a:prstGeom>
          <a:noFill/>
        </p:spPr>
        <p:txBody>
          <a:bodyPr wrap="square" rtlCol="0">
            <a:spAutoFit/>
          </a:bodyPr>
          <a:lstStyle/>
          <a:p>
            <a:r>
              <a:rPr lang="es-MX" sz="3154" b="1" spc="50" dirty="0">
                <a:solidFill>
                  <a:srgbClr val="202020"/>
                </a:solidFill>
                <a:latin typeface="Objective" pitchFamily="2" charset="77"/>
                <a:cs typeface="Verdana"/>
              </a:rPr>
              <a:t>Nota: </a:t>
            </a:r>
            <a:r>
              <a:rPr lang="es-MX" sz="3154" spc="50" dirty="0">
                <a:solidFill>
                  <a:srgbClr val="202020"/>
                </a:solidFill>
                <a:latin typeface="Objective" pitchFamily="2" charset="77"/>
                <a:cs typeface="Verdana"/>
              </a:rPr>
              <a:t>Esta vista solo aplica para el tipo de acceso “Rápido con control de mesas”</a:t>
            </a:r>
            <a:endParaRPr lang="es-PE" sz="3154" spc="50" dirty="0">
              <a:solidFill>
                <a:srgbClr val="202020"/>
              </a:solidFill>
              <a:latin typeface="Objective" pitchFamily="2" charset="77"/>
              <a:cs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8E817DE3-0D7B-F521-916C-C246F7FD7A3B}"/>
              </a:ext>
            </a:extLst>
          </p:cNvPr>
          <p:cNvGrpSpPr/>
          <p:nvPr/>
        </p:nvGrpSpPr>
        <p:grpSpPr>
          <a:xfrm>
            <a:off x="1336837" y="0"/>
            <a:ext cx="23047163" cy="13716000"/>
            <a:chOff x="1336837" y="0"/>
            <a:chExt cx="23047163" cy="13716000"/>
          </a:xfrm>
        </p:grpSpPr>
        <p:pic>
          <p:nvPicPr>
            <p:cNvPr id="36" name="Imagen 35" descr="Icono&#10;&#10;Descripción generada automáticamente">
              <a:extLst>
                <a:ext uri="{FF2B5EF4-FFF2-40B4-BE49-F238E27FC236}">
                  <a16:creationId xmlns:a16="http://schemas.microsoft.com/office/drawing/2014/main" id="{24D04F25-3E3A-A5FB-B637-1E6A67BA61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37" name="object 2">
              <a:extLst>
                <a:ext uri="{FF2B5EF4-FFF2-40B4-BE49-F238E27FC236}">
                  <a16:creationId xmlns:a16="http://schemas.microsoft.com/office/drawing/2014/main" id="{6C977233-2AF3-3652-2D8E-D1AA2C99B1A3}"/>
                </a:ext>
              </a:extLst>
            </p:cNvPr>
            <p:cNvGrpSpPr/>
            <p:nvPr/>
          </p:nvGrpSpPr>
          <p:grpSpPr>
            <a:xfrm>
              <a:off x="7086149" y="11651139"/>
              <a:ext cx="5052402" cy="2064861"/>
              <a:chOff x="5842382" y="9611438"/>
              <a:chExt cx="4165600" cy="1702435"/>
            </a:xfrm>
          </p:grpSpPr>
          <p:sp>
            <p:nvSpPr>
              <p:cNvPr id="39" name="object 3">
                <a:extLst>
                  <a:ext uri="{FF2B5EF4-FFF2-40B4-BE49-F238E27FC236}">
                    <a16:creationId xmlns:a16="http://schemas.microsoft.com/office/drawing/2014/main" id="{794C178C-6095-1170-B42C-E6E094463165}"/>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40" name="object 4">
                <a:extLst>
                  <a:ext uri="{FF2B5EF4-FFF2-40B4-BE49-F238E27FC236}">
                    <a16:creationId xmlns:a16="http://schemas.microsoft.com/office/drawing/2014/main" id="{34CF7C84-F85F-B0A8-1D3F-09296223B120}"/>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38" name="object 5">
              <a:extLst>
                <a:ext uri="{FF2B5EF4-FFF2-40B4-BE49-F238E27FC236}">
                  <a16:creationId xmlns:a16="http://schemas.microsoft.com/office/drawing/2014/main" id="{19E5A863-C2C5-2454-B459-881D09D18C0A}"/>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p:nvPr/>
        </p:nvSpPr>
        <p:spPr>
          <a:xfrm>
            <a:off x="2034374" y="5380992"/>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3" name="object 3"/>
          <p:cNvSpPr txBox="1"/>
          <p:nvPr/>
        </p:nvSpPr>
        <p:spPr>
          <a:xfrm>
            <a:off x="2204201" y="5428876"/>
            <a:ext cx="353514" cy="605867"/>
          </a:xfrm>
          <a:prstGeom prst="rect">
            <a:avLst/>
          </a:prstGeom>
        </p:spPr>
        <p:txBody>
          <a:bodyPr vert="horz" wrap="square" lIns="0" tIns="17713" rIns="0" bIns="0" rtlCol="0">
            <a:spAutoFit/>
          </a:bodyPr>
          <a:lstStyle/>
          <a:p>
            <a:pPr marL="15404">
              <a:spcBef>
                <a:spcPts val="138"/>
              </a:spcBef>
            </a:pPr>
            <a:r>
              <a:rPr sz="3821" b="1" spc="412" dirty="0">
                <a:solidFill>
                  <a:srgbClr val="FFFFFF"/>
                </a:solidFill>
                <a:latin typeface="Objective" pitchFamily="2" charset="77"/>
                <a:cs typeface="Arial"/>
              </a:rPr>
              <a:t>5</a:t>
            </a:r>
            <a:endParaRPr sz="3821" dirty="0">
              <a:latin typeface="Objective" pitchFamily="2" charset="77"/>
              <a:cs typeface="Arial"/>
            </a:endParaRPr>
          </a:p>
        </p:txBody>
      </p:sp>
      <p:sp>
        <p:nvSpPr>
          <p:cNvPr id="11" name="object 11"/>
          <p:cNvSpPr txBox="1"/>
          <p:nvPr/>
        </p:nvSpPr>
        <p:spPr>
          <a:xfrm>
            <a:off x="2861692" y="5410200"/>
            <a:ext cx="7958708" cy="1021911"/>
          </a:xfrm>
          <a:prstGeom prst="rect">
            <a:avLst/>
          </a:prstGeom>
        </p:spPr>
        <p:txBody>
          <a:bodyPr vert="horz" wrap="square" lIns="0" tIns="14633" rIns="0" bIns="0" rtlCol="0">
            <a:spAutoFit/>
          </a:bodyPr>
          <a:lstStyle/>
          <a:p>
            <a:pPr marL="15404" marR="6162" algn="just">
              <a:lnSpc>
                <a:spcPct val="106300"/>
              </a:lnSpc>
              <a:spcBef>
                <a:spcPts val="115"/>
              </a:spcBef>
            </a:pPr>
            <a:r>
              <a:rPr lang="es-ES" sz="3154" dirty="0">
                <a:solidFill>
                  <a:srgbClr val="202020"/>
                </a:solidFill>
                <a:latin typeface="Objective" pitchFamily="2" charset="77"/>
                <a:cs typeface="Verdana"/>
              </a:rPr>
              <a:t>Podrás realizar la búsqueda del pedido, tipificando en la barra</a:t>
            </a:r>
            <a:endParaRPr sz="3154" dirty="0">
              <a:latin typeface="Objective" pitchFamily="2" charset="77"/>
              <a:cs typeface="Verdana"/>
            </a:endParaRPr>
          </a:p>
        </p:txBody>
      </p:sp>
      <p:sp>
        <p:nvSpPr>
          <p:cNvPr id="6" name="CuadroTexto 5">
            <a:extLst>
              <a:ext uri="{FF2B5EF4-FFF2-40B4-BE49-F238E27FC236}">
                <a16:creationId xmlns:a16="http://schemas.microsoft.com/office/drawing/2014/main" id="{DFE3A58A-20C3-88B7-0899-37D43D14A579}"/>
              </a:ext>
            </a:extLst>
          </p:cNvPr>
          <p:cNvSpPr txBox="1"/>
          <p:nvPr/>
        </p:nvSpPr>
        <p:spPr>
          <a:xfrm>
            <a:off x="2204201" y="3962400"/>
            <a:ext cx="8616199" cy="646331"/>
          </a:xfrm>
          <a:prstGeom prst="rect">
            <a:avLst/>
          </a:prstGeom>
          <a:noFill/>
        </p:spPr>
        <p:txBody>
          <a:bodyPr wrap="square" rtlCol="0">
            <a:spAutoFit/>
          </a:bodyPr>
          <a:lstStyle/>
          <a:p>
            <a:r>
              <a:rPr lang="es-MX" sz="3600" b="1" dirty="0"/>
              <a:t>En la opción de “Búsqueda Rápida”</a:t>
            </a:r>
            <a:endParaRPr lang="es-PE" sz="3600" b="1" dirty="0"/>
          </a:p>
        </p:txBody>
      </p:sp>
      <p:pic>
        <p:nvPicPr>
          <p:cNvPr id="7" name="Imagen 6" descr="Imagen de la pantalla de un celular&#10;&#10;Descripción generada automáticamente con confianza media">
            <a:extLst>
              <a:ext uri="{FF2B5EF4-FFF2-40B4-BE49-F238E27FC236}">
                <a16:creationId xmlns:a16="http://schemas.microsoft.com/office/drawing/2014/main" id="{14739AA7-AAF7-350A-B429-EED74FACAA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32559" y="1590653"/>
            <a:ext cx="6074276" cy="10671197"/>
          </a:xfrm>
          <a:prstGeom prst="rect">
            <a:avLst/>
          </a:prstGeom>
        </p:spPr>
      </p:pic>
    </p:spTree>
    <p:extLst>
      <p:ext uri="{BB962C8B-B14F-4D97-AF65-F5344CB8AC3E}">
        <p14:creationId xmlns:p14="http://schemas.microsoft.com/office/powerpoint/2010/main" val="174250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8E817DE3-0D7B-F521-916C-C246F7FD7A3B}"/>
              </a:ext>
            </a:extLst>
          </p:cNvPr>
          <p:cNvGrpSpPr/>
          <p:nvPr/>
        </p:nvGrpSpPr>
        <p:grpSpPr>
          <a:xfrm>
            <a:off x="1336837" y="0"/>
            <a:ext cx="23047163" cy="13716000"/>
            <a:chOff x="1336837" y="0"/>
            <a:chExt cx="23047163" cy="13716000"/>
          </a:xfrm>
        </p:grpSpPr>
        <p:pic>
          <p:nvPicPr>
            <p:cNvPr id="36" name="Imagen 35" descr="Icono&#10;&#10;Descripción generada automáticamente">
              <a:extLst>
                <a:ext uri="{FF2B5EF4-FFF2-40B4-BE49-F238E27FC236}">
                  <a16:creationId xmlns:a16="http://schemas.microsoft.com/office/drawing/2014/main" id="{24D04F25-3E3A-A5FB-B637-1E6A67BA61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37" name="object 2">
              <a:extLst>
                <a:ext uri="{FF2B5EF4-FFF2-40B4-BE49-F238E27FC236}">
                  <a16:creationId xmlns:a16="http://schemas.microsoft.com/office/drawing/2014/main" id="{6C977233-2AF3-3652-2D8E-D1AA2C99B1A3}"/>
                </a:ext>
              </a:extLst>
            </p:cNvPr>
            <p:cNvGrpSpPr/>
            <p:nvPr/>
          </p:nvGrpSpPr>
          <p:grpSpPr>
            <a:xfrm>
              <a:off x="7086149" y="11651139"/>
              <a:ext cx="5052402" cy="2064861"/>
              <a:chOff x="5842382" y="9611438"/>
              <a:chExt cx="4165600" cy="1702435"/>
            </a:xfrm>
          </p:grpSpPr>
          <p:sp>
            <p:nvSpPr>
              <p:cNvPr id="39" name="object 3">
                <a:extLst>
                  <a:ext uri="{FF2B5EF4-FFF2-40B4-BE49-F238E27FC236}">
                    <a16:creationId xmlns:a16="http://schemas.microsoft.com/office/drawing/2014/main" id="{794C178C-6095-1170-B42C-E6E094463165}"/>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40" name="object 4">
                <a:extLst>
                  <a:ext uri="{FF2B5EF4-FFF2-40B4-BE49-F238E27FC236}">
                    <a16:creationId xmlns:a16="http://schemas.microsoft.com/office/drawing/2014/main" id="{34CF7C84-F85F-B0A8-1D3F-09296223B120}"/>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38" name="object 5">
              <a:extLst>
                <a:ext uri="{FF2B5EF4-FFF2-40B4-BE49-F238E27FC236}">
                  <a16:creationId xmlns:a16="http://schemas.microsoft.com/office/drawing/2014/main" id="{19E5A863-C2C5-2454-B459-881D09D18C0A}"/>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p:nvPr/>
        </p:nvSpPr>
        <p:spPr>
          <a:xfrm>
            <a:off x="2034374" y="5380992"/>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3" name="object 3"/>
          <p:cNvSpPr txBox="1"/>
          <p:nvPr/>
        </p:nvSpPr>
        <p:spPr>
          <a:xfrm>
            <a:off x="2204201" y="5428876"/>
            <a:ext cx="353514" cy="605867"/>
          </a:xfrm>
          <a:prstGeom prst="rect">
            <a:avLst/>
          </a:prstGeom>
        </p:spPr>
        <p:txBody>
          <a:bodyPr vert="horz" wrap="square" lIns="0" tIns="17713" rIns="0" bIns="0" rtlCol="0">
            <a:spAutoFit/>
          </a:bodyPr>
          <a:lstStyle/>
          <a:p>
            <a:pPr marL="15404">
              <a:spcBef>
                <a:spcPts val="138"/>
              </a:spcBef>
            </a:pPr>
            <a:r>
              <a:rPr lang="es-ES" sz="3821" b="1" spc="412" dirty="0">
                <a:solidFill>
                  <a:srgbClr val="FFFFFF"/>
                </a:solidFill>
                <a:latin typeface="Objective" pitchFamily="2" charset="77"/>
                <a:cs typeface="Arial"/>
              </a:rPr>
              <a:t>6</a:t>
            </a:r>
            <a:endParaRPr sz="3821" dirty="0">
              <a:latin typeface="Objective" pitchFamily="2" charset="77"/>
              <a:cs typeface="Arial"/>
            </a:endParaRPr>
          </a:p>
        </p:txBody>
      </p:sp>
      <p:sp>
        <p:nvSpPr>
          <p:cNvPr id="4" name="object 4"/>
          <p:cNvSpPr/>
          <p:nvPr/>
        </p:nvSpPr>
        <p:spPr>
          <a:xfrm>
            <a:off x="2034374" y="7063057"/>
            <a:ext cx="700097" cy="701637"/>
          </a:xfrm>
          <a:custGeom>
            <a:avLst/>
            <a:gdLst/>
            <a:ahLst/>
            <a:cxnLst/>
            <a:rect l="l" t="t" r="r" b="b"/>
            <a:pathLst>
              <a:path w="577214" h="578484">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5" name="object 5"/>
          <p:cNvSpPr txBox="1"/>
          <p:nvPr/>
        </p:nvSpPr>
        <p:spPr>
          <a:xfrm>
            <a:off x="2225904" y="7101537"/>
            <a:ext cx="355054" cy="605867"/>
          </a:xfrm>
          <a:prstGeom prst="rect">
            <a:avLst/>
          </a:prstGeom>
        </p:spPr>
        <p:txBody>
          <a:bodyPr vert="horz" wrap="square" lIns="0" tIns="17713" rIns="0" bIns="0" rtlCol="0">
            <a:spAutoFit/>
          </a:bodyPr>
          <a:lstStyle/>
          <a:p>
            <a:pPr marL="15404">
              <a:spcBef>
                <a:spcPts val="138"/>
              </a:spcBef>
            </a:pPr>
            <a:r>
              <a:rPr lang="es-ES" sz="3821" b="1" spc="425" dirty="0">
                <a:solidFill>
                  <a:srgbClr val="FFFFFF"/>
                </a:solidFill>
                <a:latin typeface="Objective" pitchFamily="2" charset="77"/>
                <a:cs typeface="Arial"/>
              </a:rPr>
              <a:t>7</a:t>
            </a:r>
            <a:endParaRPr sz="3821" dirty="0">
              <a:latin typeface="Objective" pitchFamily="2" charset="77"/>
              <a:cs typeface="Arial"/>
            </a:endParaRPr>
          </a:p>
        </p:txBody>
      </p:sp>
      <p:sp>
        <p:nvSpPr>
          <p:cNvPr id="11" name="object 11"/>
          <p:cNvSpPr txBox="1"/>
          <p:nvPr/>
        </p:nvSpPr>
        <p:spPr>
          <a:xfrm>
            <a:off x="2861692" y="5410200"/>
            <a:ext cx="7958708" cy="1536411"/>
          </a:xfrm>
          <a:prstGeom prst="rect">
            <a:avLst/>
          </a:prstGeom>
        </p:spPr>
        <p:txBody>
          <a:bodyPr vert="horz" wrap="square" lIns="0" tIns="14633" rIns="0" bIns="0" rtlCol="0">
            <a:spAutoFit/>
          </a:bodyPr>
          <a:lstStyle/>
          <a:p>
            <a:pPr marL="15404" marR="6162" algn="just">
              <a:lnSpc>
                <a:spcPct val="106300"/>
              </a:lnSpc>
              <a:spcBef>
                <a:spcPts val="115"/>
              </a:spcBef>
            </a:pPr>
            <a:r>
              <a:rPr lang="es-ES" sz="3154" dirty="0">
                <a:solidFill>
                  <a:srgbClr val="202020"/>
                </a:solidFill>
                <a:latin typeface="Objective" pitchFamily="2" charset="77"/>
                <a:cs typeface="Verdana"/>
              </a:rPr>
              <a:t>Podrás ver las diferentes categorías de productos, según lo registrado en tu punto de venta.</a:t>
            </a:r>
            <a:endParaRPr sz="3154" dirty="0">
              <a:latin typeface="Objective" pitchFamily="2" charset="77"/>
              <a:cs typeface="Verdana"/>
            </a:endParaRPr>
          </a:p>
        </p:txBody>
      </p:sp>
      <p:sp>
        <p:nvSpPr>
          <p:cNvPr id="12" name="object 12"/>
          <p:cNvSpPr txBox="1"/>
          <p:nvPr/>
        </p:nvSpPr>
        <p:spPr>
          <a:xfrm>
            <a:off x="2861690" y="7156732"/>
            <a:ext cx="7653909" cy="1023467"/>
          </a:xfrm>
          <a:prstGeom prst="rect">
            <a:avLst/>
          </a:prstGeom>
        </p:spPr>
        <p:txBody>
          <a:bodyPr vert="horz" wrap="square" lIns="0" tIns="16174" rIns="0" bIns="0" rtlCol="0">
            <a:spAutoFit/>
          </a:bodyPr>
          <a:lstStyle/>
          <a:p>
            <a:pPr marL="15404" marR="6162" algn="just">
              <a:lnSpc>
                <a:spcPct val="106300"/>
              </a:lnSpc>
              <a:spcBef>
                <a:spcPts val="115"/>
              </a:spcBef>
            </a:pPr>
            <a:r>
              <a:rPr lang="es-ES" sz="3154" dirty="0">
                <a:solidFill>
                  <a:srgbClr val="202020"/>
                </a:solidFill>
                <a:latin typeface="Objective" pitchFamily="2" charset="77"/>
                <a:cs typeface="Verdana"/>
              </a:rPr>
              <a:t>Dar clic </a:t>
            </a:r>
            <a:r>
              <a:rPr sz="3154" dirty="0" err="1">
                <a:solidFill>
                  <a:srgbClr val="202020"/>
                </a:solidFill>
                <a:latin typeface="Objective" pitchFamily="2" charset="77"/>
                <a:cs typeface="Verdana"/>
              </a:rPr>
              <a:t>en</a:t>
            </a:r>
            <a:r>
              <a:rPr sz="3154" dirty="0">
                <a:solidFill>
                  <a:srgbClr val="202020"/>
                </a:solidFill>
                <a:latin typeface="Objective" pitchFamily="2" charset="77"/>
                <a:cs typeface="Verdana"/>
              </a:rPr>
              <a:t> </a:t>
            </a:r>
            <a:r>
              <a:rPr lang="es-ES" sz="3154" dirty="0">
                <a:solidFill>
                  <a:srgbClr val="202020"/>
                </a:solidFill>
                <a:latin typeface="Objective" pitchFamily="2" charset="77"/>
                <a:cs typeface="Verdana"/>
              </a:rPr>
              <a:t>la categoría para que aparezcan los productos</a:t>
            </a:r>
            <a:r>
              <a:rPr sz="3154" dirty="0">
                <a:solidFill>
                  <a:srgbClr val="202020"/>
                </a:solidFill>
                <a:latin typeface="Objective" pitchFamily="2" charset="77"/>
                <a:cs typeface="Verdana"/>
              </a:rPr>
              <a:t>.</a:t>
            </a:r>
          </a:p>
        </p:txBody>
      </p:sp>
      <p:pic>
        <p:nvPicPr>
          <p:cNvPr id="42" name="Imagen 41" descr="Interfaz de usuario gráfica, Aplicación&#10;&#10;Descripción generada automáticamente">
            <a:extLst>
              <a:ext uri="{FF2B5EF4-FFF2-40B4-BE49-F238E27FC236}">
                <a16:creationId xmlns:a16="http://schemas.microsoft.com/office/drawing/2014/main" id="{C6E17CFC-3B8B-E20C-FFB2-EAED96B56C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7639" y="1454150"/>
            <a:ext cx="5194300" cy="10807700"/>
          </a:xfrm>
          <a:prstGeom prst="rect">
            <a:avLst/>
          </a:prstGeom>
        </p:spPr>
      </p:pic>
      <p:sp>
        <p:nvSpPr>
          <p:cNvPr id="6" name="CuadroTexto 5">
            <a:extLst>
              <a:ext uri="{FF2B5EF4-FFF2-40B4-BE49-F238E27FC236}">
                <a16:creationId xmlns:a16="http://schemas.microsoft.com/office/drawing/2014/main" id="{DFE3A58A-20C3-88B7-0899-37D43D14A579}"/>
              </a:ext>
            </a:extLst>
          </p:cNvPr>
          <p:cNvSpPr txBox="1"/>
          <p:nvPr/>
        </p:nvSpPr>
        <p:spPr>
          <a:xfrm>
            <a:off x="2204201" y="3962400"/>
            <a:ext cx="5568199" cy="646331"/>
          </a:xfrm>
          <a:prstGeom prst="rect">
            <a:avLst/>
          </a:prstGeom>
          <a:noFill/>
        </p:spPr>
        <p:txBody>
          <a:bodyPr wrap="square" rtlCol="0">
            <a:spAutoFit/>
          </a:bodyPr>
          <a:lstStyle/>
          <a:p>
            <a:r>
              <a:rPr lang="es-MX" sz="3600" b="1" dirty="0"/>
              <a:t>En la opción “Categorías”</a:t>
            </a:r>
            <a:endParaRPr lang="es-PE" sz="3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upo 30">
            <a:extLst>
              <a:ext uri="{FF2B5EF4-FFF2-40B4-BE49-F238E27FC236}">
                <a16:creationId xmlns:a16="http://schemas.microsoft.com/office/drawing/2014/main" id="{1BBD45BA-092A-BEB9-6DC8-0622644EFD76}"/>
              </a:ext>
            </a:extLst>
          </p:cNvPr>
          <p:cNvGrpSpPr/>
          <p:nvPr/>
        </p:nvGrpSpPr>
        <p:grpSpPr>
          <a:xfrm>
            <a:off x="1336837" y="0"/>
            <a:ext cx="23047163" cy="13716000"/>
            <a:chOff x="1336837" y="0"/>
            <a:chExt cx="23047163" cy="13716000"/>
          </a:xfrm>
        </p:grpSpPr>
        <p:pic>
          <p:nvPicPr>
            <p:cNvPr id="32" name="Imagen 31" descr="Icono&#10;&#10;Descripción generada automáticamente">
              <a:extLst>
                <a:ext uri="{FF2B5EF4-FFF2-40B4-BE49-F238E27FC236}">
                  <a16:creationId xmlns:a16="http://schemas.microsoft.com/office/drawing/2014/main" id="{DD70F141-F922-A5BF-ABFF-180BAB9AEA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49465" y="0"/>
              <a:ext cx="12034535" cy="13710231"/>
            </a:xfrm>
            <a:prstGeom prst="rect">
              <a:avLst/>
            </a:prstGeom>
          </p:spPr>
        </p:pic>
        <p:grpSp>
          <p:nvGrpSpPr>
            <p:cNvPr id="33" name="object 2">
              <a:extLst>
                <a:ext uri="{FF2B5EF4-FFF2-40B4-BE49-F238E27FC236}">
                  <a16:creationId xmlns:a16="http://schemas.microsoft.com/office/drawing/2014/main" id="{1AFA4C02-5753-15FE-2CC2-892AA8559A86}"/>
                </a:ext>
              </a:extLst>
            </p:cNvPr>
            <p:cNvGrpSpPr/>
            <p:nvPr/>
          </p:nvGrpSpPr>
          <p:grpSpPr>
            <a:xfrm>
              <a:off x="7086149" y="11651139"/>
              <a:ext cx="5052402" cy="2064861"/>
              <a:chOff x="5842382" y="9611438"/>
              <a:chExt cx="4165600" cy="1702435"/>
            </a:xfrm>
          </p:grpSpPr>
          <p:sp>
            <p:nvSpPr>
              <p:cNvPr id="35" name="object 3">
                <a:extLst>
                  <a:ext uri="{FF2B5EF4-FFF2-40B4-BE49-F238E27FC236}">
                    <a16:creationId xmlns:a16="http://schemas.microsoft.com/office/drawing/2014/main" id="{0629ED75-7892-43E3-AC72-743BB6162A4A}"/>
                  </a:ext>
                </a:extLst>
              </p:cNvPr>
              <p:cNvSpPr/>
              <p:nvPr/>
            </p:nvSpPr>
            <p:spPr>
              <a:xfrm>
                <a:off x="5847152"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sp>
            <p:nvSpPr>
              <p:cNvPr id="36" name="object 4">
                <a:extLst>
                  <a:ext uri="{FF2B5EF4-FFF2-40B4-BE49-F238E27FC236}">
                    <a16:creationId xmlns:a16="http://schemas.microsoft.com/office/drawing/2014/main" id="{4062C744-6993-927B-7059-E1CB242AB99A}"/>
                  </a:ext>
                </a:extLst>
              </p:cNvPr>
              <p:cNvSpPr/>
              <p:nvPr/>
            </p:nvSpPr>
            <p:spPr>
              <a:xfrm>
                <a:off x="7814568" y="9616207"/>
                <a:ext cx="2188845" cy="1692910"/>
              </a:xfrm>
              <a:custGeom>
                <a:avLst/>
                <a:gdLst/>
                <a:ahLst/>
                <a:cxnLst/>
                <a:rect l="l" t="t" r="r" b="b"/>
                <a:pathLst>
                  <a:path w="2188845" h="1692909">
                    <a:moveTo>
                      <a:pt x="398223" y="1692348"/>
                    </a:moveTo>
                    <a:lnTo>
                      <a:pt x="1220172" y="1216496"/>
                    </a:lnTo>
                    <a:lnTo>
                      <a:pt x="161440" y="603561"/>
                    </a:lnTo>
                    <a:lnTo>
                      <a:pt x="119893" y="575009"/>
                    </a:lnTo>
                    <a:lnTo>
                      <a:pt x="84151" y="541278"/>
                    </a:lnTo>
                    <a:lnTo>
                      <a:pt x="54428" y="503168"/>
                    </a:lnTo>
                    <a:lnTo>
                      <a:pt x="30936" y="461480"/>
                    </a:lnTo>
                    <a:lnTo>
                      <a:pt x="13892" y="417014"/>
                    </a:lnTo>
                    <a:lnTo>
                      <a:pt x="3508" y="370571"/>
                    </a:lnTo>
                    <a:lnTo>
                      <a:pt x="0" y="322952"/>
                    </a:lnTo>
                    <a:lnTo>
                      <a:pt x="2637" y="281717"/>
                    </a:lnTo>
                    <a:lnTo>
                      <a:pt x="10642" y="240714"/>
                    </a:lnTo>
                    <a:lnTo>
                      <a:pt x="24149" y="200449"/>
                    </a:lnTo>
                    <a:lnTo>
                      <a:pt x="43297" y="161428"/>
                    </a:lnTo>
                    <a:lnTo>
                      <a:pt x="70175" y="121763"/>
                    </a:lnTo>
                    <a:lnTo>
                      <a:pt x="101741" y="87327"/>
                    </a:lnTo>
                    <a:lnTo>
                      <a:pt x="137312" y="58303"/>
                    </a:lnTo>
                    <a:lnTo>
                      <a:pt x="176206" y="34875"/>
                    </a:lnTo>
                    <a:lnTo>
                      <a:pt x="217741" y="17227"/>
                    </a:lnTo>
                    <a:lnTo>
                      <a:pt x="261235" y="5540"/>
                    </a:lnTo>
                    <a:lnTo>
                      <a:pt x="306005" y="0"/>
                    </a:lnTo>
                    <a:lnTo>
                      <a:pt x="351371" y="788"/>
                    </a:lnTo>
                    <a:lnTo>
                      <a:pt x="396649" y="8089"/>
                    </a:lnTo>
                    <a:lnTo>
                      <a:pt x="441158" y="22085"/>
                    </a:lnTo>
                    <a:lnTo>
                      <a:pt x="484215" y="42961"/>
                    </a:lnTo>
                    <a:lnTo>
                      <a:pt x="2027111" y="936190"/>
                    </a:lnTo>
                    <a:lnTo>
                      <a:pt x="2067497" y="963854"/>
                    </a:lnTo>
                    <a:lnTo>
                      <a:pt x="2102781" y="996818"/>
                    </a:lnTo>
                    <a:lnTo>
                      <a:pt x="2132559" y="1034377"/>
                    </a:lnTo>
                    <a:lnTo>
                      <a:pt x="2156425" y="1075828"/>
                    </a:lnTo>
                    <a:lnTo>
                      <a:pt x="2173973" y="1120468"/>
                    </a:lnTo>
                    <a:lnTo>
                      <a:pt x="2184800" y="1167591"/>
                    </a:lnTo>
                    <a:lnTo>
                      <a:pt x="2188498" y="1216496"/>
                    </a:lnTo>
                    <a:lnTo>
                      <a:pt x="2184800" y="1265396"/>
                    </a:lnTo>
                    <a:lnTo>
                      <a:pt x="2173973" y="1312517"/>
                    </a:lnTo>
                    <a:lnTo>
                      <a:pt x="2156425" y="1357155"/>
                    </a:lnTo>
                    <a:lnTo>
                      <a:pt x="2132559" y="1398604"/>
                    </a:lnTo>
                    <a:lnTo>
                      <a:pt x="2102781" y="1436163"/>
                    </a:lnTo>
                    <a:lnTo>
                      <a:pt x="2067497" y="1469127"/>
                    </a:lnTo>
                    <a:lnTo>
                      <a:pt x="2027111" y="1496791"/>
                    </a:lnTo>
                    <a:lnTo>
                      <a:pt x="1689320" y="1692348"/>
                    </a:lnTo>
                  </a:path>
                </a:pathLst>
              </a:custGeom>
              <a:ln w="9538">
                <a:solidFill>
                  <a:srgbClr val="FFB800"/>
                </a:solidFill>
              </a:ln>
            </p:spPr>
            <p:txBody>
              <a:bodyPr wrap="square" lIns="0" tIns="0" rIns="0" bIns="0" rtlCol="0"/>
              <a:lstStyle/>
              <a:p>
                <a:endParaRPr sz="2183"/>
              </a:p>
            </p:txBody>
          </p:sp>
        </p:grpSp>
        <p:sp>
          <p:nvSpPr>
            <p:cNvPr id="34" name="object 5">
              <a:extLst>
                <a:ext uri="{FF2B5EF4-FFF2-40B4-BE49-F238E27FC236}">
                  <a16:creationId xmlns:a16="http://schemas.microsoft.com/office/drawing/2014/main" id="{DCFBAFB0-5E6D-635F-4F65-92178AD47AC2}"/>
                </a:ext>
              </a:extLst>
            </p:cNvPr>
            <p:cNvSpPr/>
            <p:nvPr/>
          </p:nvSpPr>
          <p:spPr>
            <a:xfrm>
              <a:off x="1336837" y="0"/>
              <a:ext cx="5040849" cy="2213505"/>
            </a:xfrm>
            <a:custGeom>
              <a:avLst/>
              <a:gdLst/>
              <a:ahLst/>
              <a:cxnLst/>
              <a:rect l="l" t="t" r="r" b="b"/>
              <a:pathLst>
                <a:path w="4156075" h="1824989">
                  <a:moveTo>
                    <a:pt x="2188489" y="607644"/>
                  </a:moveTo>
                  <a:lnTo>
                    <a:pt x="2184793" y="558749"/>
                  </a:lnTo>
                  <a:lnTo>
                    <a:pt x="2173973" y="511619"/>
                  </a:lnTo>
                  <a:lnTo>
                    <a:pt x="2156422" y="466991"/>
                  </a:lnTo>
                  <a:lnTo>
                    <a:pt x="2132546" y="425538"/>
                  </a:lnTo>
                  <a:lnTo>
                    <a:pt x="2102777" y="387985"/>
                  </a:lnTo>
                  <a:lnTo>
                    <a:pt x="2067483" y="355015"/>
                  </a:lnTo>
                  <a:lnTo>
                    <a:pt x="2027110" y="327355"/>
                  </a:lnTo>
                  <a:lnTo>
                    <a:pt x="1461668" y="0"/>
                  </a:lnTo>
                  <a:lnTo>
                    <a:pt x="1442631" y="0"/>
                  </a:lnTo>
                  <a:lnTo>
                    <a:pt x="2022322" y="335597"/>
                  </a:lnTo>
                  <a:lnTo>
                    <a:pt x="2061413" y="362419"/>
                  </a:lnTo>
                  <a:lnTo>
                    <a:pt x="2095627" y="394423"/>
                  </a:lnTo>
                  <a:lnTo>
                    <a:pt x="2124532" y="430936"/>
                  </a:lnTo>
                  <a:lnTo>
                    <a:pt x="2147722" y="471220"/>
                  </a:lnTo>
                  <a:lnTo>
                    <a:pt x="2164804" y="514578"/>
                  </a:lnTo>
                  <a:lnTo>
                    <a:pt x="2175345" y="560285"/>
                  </a:lnTo>
                  <a:lnTo>
                    <a:pt x="2178951" y="607644"/>
                  </a:lnTo>
                  <a:lnTo>
                    <a:pt x="2175345" y="655002"/>
                  </a:lnTo>
                  <a:lnTo>
                    <a:pt x="2164804" y="700722"/>
                  </a:lnTo>
                  <a:lnTo>
                    <a:pt x="2147722" y="744080"/>
                  </a:lnTo>
                  <a:lnTo>
                    <a:pt x="2124532" y="784364"/>
                  </a:lnTo>
                  <a:lnTo>
                    <a:pt x="2095627" y="820864"/>
                  </a:lnTo>
                  <a:lnTo>
                    <a:pt x="2061413" y="852881"/>
                  </a:lnTo>
                  <a:lnTo>
                    <a:pt x="2022322" y="879690"/>
                  </a:lnTo>
                  <a:lnTo>
                    <a:pt x="479437" y="1772932"/>
                  </a:lnTo>
                  <a:lnTo>
                    <a:pt x="442607" y="1791144"/>
                  </a:lnTo>
                  <a:lnTo>
                    <a:pt x="403923" y="1804339"/>
                  </a:lnTo>
                  <a:lnTo>
                    <a:pt x="363905" y="1812353"/>
                  </a:lnTo>
                  <a:lnTo>
                    <a:pt x="323126" y="1815071"/>
                  </a:lnTo>
                  <a:lnTo>
                    <a:pt x="275831" y="1811451"/>
                  </a:lnTo>
                  <a:lnTo>
                    <a:pt x="230200" y="1800872"/>
                  </a:lnTo>
                  <a:lnTo>
                    <a:pt x="186905" y="1783740"/>
                  </a:lnTo>
                  <a:lnTo>
                    <a:pt x="146697" y="1760474"/>
                  </a:lnTo>
                  <a:lnTo>
                    <a:pt x="110248" y="1731479"/>
                  </a:lnTo>
                  <a:lnTo>
                    <a:pt x="78308" y="1697164"/>
                  </a:lnTo>
                  <a:lnTo>
                    <a:pt x="51549" y="1657946"/>
                  </a:lnTo>
                  <a:lnTo>
                    <a:pt x="33388" y="1621015"/>
                  </a:lnTo>
                  <a:lnTo>
                    <a:pt x="20231" y="1582216"/>
                  </a:lnTo>
                  <a:lnTo>
                    <a:pt x="12230" y="1542084"/>
                  </a:lnTo>
                  <a:lnTo>
                    <a:pt x="9537" y="1501190"/>
                  </a:lnTo>
                  <a:lnTo>
                    <a:pt x="13144" y="1453756"/>
                  </a:lnTo>
                  <a:lnTo>
                    <a:pt x="23685" y="1407985"/>
                  </a:lnTo>
                  <a:lnTo>
                    <a:pt x="40767" y="1364576"/>
                  </a:lnTo>
                  <a:lnTo>
                    <a:pt x="63982" y="1324241"/>
                  </a:lnTo>
                  <a:lnTo>
                    <a:pt x="92887" y="1287703"/>
                  </a:lnTo>
                  <a:lnTo>
                    <a:pt x="127114" y="1255661"/>
                  </a:lnTo>
                  <a:lnTo>
                    <a:pt x="166217" y="1228839"/>
                  </a:lnTo>
                  <a:lnTo>
                    <a:pt x="1239202" y="607644"/>
                  </a:lnTo>
                  <a:lnTo>
                    <a:pt x="189623" y="0"/>
                  </a:lnTo>
                  <a:lnTo>
                    <a:pt x="170573" y="0"/>
                  </a:lnTo>
                  <a:lnTo>
                    <a:pt x="1220165" y="607644"/>
                  </a:lnTo>
                  <a:lnTo>
                    <a:pt x="161429" y="1220584"/>
                  </a:lnTo>
                  <a:lnTo>
                    <a:pt x="119888" y="1249133"/>
                  </a:lnTo>
                  <a:lnTo>
                    <a:pt x="84137" y="1282865"/>
                  </a:lnTo>
                  <a:lnTo>
                    <a:pt x="54419" y="1320965"/>
                  </a:lnTo>
                  <a:lnTo>
                    <a:pt x="30924" y="1362659"/>
                  </a:lnTo>
                  <a:lnTo>
                    <a:pt x="13881" y="1407121"/>
                  </a:lnTo>
                  <a:lnTo>
                    <a:pt x="3505" y="1453565"/>
                  </a:lnTo>
                  <a:lnTo>
                    <a:pt x="0" y="1501190"/>
                  </a:lnTo>
                  <a:lnTo>
                    <a:pt x="2628" y="1542427"/>
                  </a:lnTo>
                  <a:lnTo>
                    <a:pt x="10642" y="1583423"/>
                  </a:lnTo>
                  <a:lnTo>
                    <a:pt x="24155" y="1623695"/>
                  </a:lnTo>
                  <a:lnTo>
                    <a:pt x="43294" y="1662709"/>
                  </a:lnTo>
                  <a:lnTo>
                    <a:pt x="71767" y="1704378"/>
                  </a:lnTo>
                  <a:lnTo>
                    <a:pt x="105397" y="1740217"/>
                  </a:lnTo>
                  <a:lnTo>
                    <a:pt x="143408" y="1770024"/>
                  </a:lnTo>
                  <a:lnTo>
                    <a:pt x="184975" y="1793582"/>
                  </a:lnTo>
                  <a:lnTo>
                    <a:pt x="229323" y="1810677"/>
                  </a:lnTo>
                  <a:lnTo>
                    <a:pt x="275640" y="1821091"/>
                  </a:lnTo>
                  <a:lnTo>
                    <a:pt x="323126" y="1824609"/>
                  </a:lnTo>
                  <a:lnTo>
                    <a:pt x="364248" y="1821954"/>
                  </a:lnTo>
                  <a:lnTo>
                    <a:pt x="405142" y="1813928"/>
                  </a:lnTo>
                  <a:lnTo>
                    <a:pt x="445300" y="1800377"/>
                  </a:lnTo>
                  <a:lnTo>
                    <a:pt x="484212" y="1781187"/>
                  </a:lnTo>
                  <a:lnTo>
                    <a:pt x="2027110" y="887945"/>
                  </a:lnTo>
                  <a:lnTo>
                    <a:pt x="2067483" y="860285"/>
                  </a:lnTo>
                  <a:lnTo>
                    <a:pt x="2102777" y="827328"/>
                  </a:lnTo>
                  <a:lnTo>
                    <a:pt x="2132546" y="789762"/>
                  </a:lnTo>
                  <a:lnTo>
                    <a:pt x="2156422" y="748309"/>
                  </a:lnTo>
                  <a:lnTo>
                    <a:pt x="2173973" y="703668"/>
                  </a:lnTo>
                  <a:lnTo>
                    <a:pt x="2184793" y="656551"/>
                  </a:lnTo>
                  <a:lnTo>
                    <a:pt x="2188489" y="607644"/>
                  </a:lnTo>
                  <a:close/>
                </a:path>
                <a:path w="4156075" h="1824989">
                  <a:moveTo>
                    <a:pt x="4155910" y="607644"/>
                  </a:moveTo>
                  <a:lnTo>
                    <a:pt x="4152214" y="558749"/>
                  </a:lnTo>
                  <a:lnTo>
                    <a:pt x="4141381" y="511619"/>
                  </a:lnTo>
                  <a:lnTo>
                    <a:pt x="4123842" y="466991"/>
                  </a:lnTo>
                  <a:lnTo>
                    <a:pt x="4099966" y="425538"/>
                  </a:lnTo>
                  <a:lnTo>
                    <a:pt x="4070197" y="387985"/>
                  </a:lnTo>
                  <a:lnTo>
                    <a:pt x="4034904" y="355015"/>
                  </a:lnTo>
                  <a:lnTo>
                    <a:pt x="3994518" y="327355"/>
                  </a:lnTo>
                  <a:lnTo>
                    <a:pt x="3429089" y="0"/>
                  </a:lnTo>
                  <a:lnTo>
                    <a:pt x="3410051" y="0"/>
                  </a:lnTo>
                  <a:lnTo>
                    <a:pt x="3989743" y="335597"/>
                  </a:lnTo>
                  <a:lnTo>
                    <a:pt x="4028846" y="362419"/>
                  </a:lnTo>
                  <a:lnTo>
                    <a:pt x="4063047" y="394423"/>
                  </a:lnTo>
                  <a:lnTo>
                    <a:pt x="4091952" y="430936"/>
                  </a:lnTo>
                  <a:lnTo>
                    <a:pt x="4115143" y="471220"/>
                  </a:lnTo>
                  <a:lnTo>
                    <a:pt x="4132224" y="514578"/>
                  </a:lnTo>
                  <a:lnTo>
                    <a:pt x="4142765" y="560285"/>
                  </a:lnTo>
                  <a:lnTo>
                    <a:pt x="4146372" y="607644"/>
                  </a:lnTo>
                  <a:lnTo>
                    <a:pt x="4142765" y="655002"/>
                  </a:lnTo>
                  <a:lnTo>
                    <a:pt x="4132224" y="700722"/>
                  </a:lnTo>
                  <a:lnTo>
                    <a:pt x="4115143" y="744080"/>
                  </a:lnTo>
                  <a:lnTo>
                    <a:pt x="4091952" y="784364"/>
                  </a:lnTo>
                  <a:lnTo>
                    <a:pt x="4063047" y="820864"/>
                  </a:lnTo>
                  <a:lnTo>
                    <a:pt x="4028846" y="852881"/>
                  </a:lnTo>
                  <a:lnTo>
                    <a:pt x="3989743" y="879690"/>
                  </a:lnTo>
                  <a:lnTo>
                    <a:pt x="2446858" y="1772932"/>
                  </a:lnTo>
                  <a:lnTo>
                    <a:pt x="2410028" y="1791144"/>
                  </a:lnTo>
                  <a:lnTo>
                    <a:pt x="2371331" y="1804339"/>
                  </a:lnTo>
                  <a:lnTo>
                    <a:pt x="2331326" y="1812353"/>
                  </a:lnTo>
                  <a:lnTo>
                    <a:pt x="2290546" y="1815071"/>
                  </a:lnTo>
                  <a:lnTo>
                    <a:pt x="2243251" y="1811451"/>
                  </a:lnTo>
                  <a:lnTo>
                    <a:pt x="2197608" y="1800872"/>
                  </a:lnTo>
                  <a:lnTo>
                    <a:pt x="2154326" y="1783740"/>
                  </a:lnTo>
                  <a:lnTo>
                    <a:pt x="2114118" y="1760474"/>
                  </a:lnTo>
                  <a:lnTo>
                    <a:pt x="2077681" y="1731479"/>
                  </a:lnTo>
                  <a:lnTo>
                    <a:pt x="2045728" y="1697164"/>
                  </a:lnTo>
                  <a:lnTo>
                    <a:pt x="2018982" y="1657946"/>
                  </a:lnTo>
                  <a:lnTo>
                    <a:pt x="2000808" y="1621015"/>
                  </a:lnTo>
                  <a:lnTo>
                    <a:pt x="1987651" y="1582216"/>
                  </a:lnTo>
                  <a:lnTo>
                    <a:pt x="1979650" y="1542084"/>
                  </a:lnTo>
                  <a:lnTo>
                    <a:pt x="1976945" y="1501190"/>
                  </a:lnTo>
                  <a:lnTo>
                    <a:pt x="1980565" y="1453756"/>
                  </a:lnTo>
                  <a:lnTo>
                    <a:pt x="1991106" y="1407985"/>
                  </a:lnTo>
                  <a:lnTo>
                    <a:pt x="2008187" y="1364576"/>
                  </a:lnTo>
                  <a:lnTo>
                    <a:pt x="2031390" y="1324241"/>
                  </a:lnTo>
                  <a:lnTo>
                    <a:pt x="2060308" y="1287703"/>
                  </a:lnTo>
                  <a:lnTo>
                    <a:pt x="2094522" y="1255661"/>
                  </a:lnTo>
                  <a:lnTo>
                    <a:pt x="2133638" y="1228839"/>
                  </a:lnTo>
                  <a:lnTo>
                    <a:pt x="3206623" y="607644"/>
                  </a:lnTo>
                  <a:lnTo>
                    <a:pt x="2157044" y="0"/>
                  </a:lnTo>
                  <a:lnTo>
                    <a:pt x="2137981" y="0"/>
                  </a:lnTo>
                  <a:lnTo>
                    <a:pt x="3187585" y="607644"/>
                  </a:lnTo>
                  <a:lnTo>
                    <a:pt x="2128850" y="1220584"/>
                  </a:lnTo>
                  <a:lnTo>
                    <a:pt x="2087308" y="1249133"/>
                  </a:lnTo>
                  <a:lnTo>
                    <a:pt x="2051558" y="1282865"/>
                  </a:lnTo>
                  <a:lnTo>
                    <a:pt x="2021840" y="1320965"/>
                  </a:lnTo>
                  <a:lnTo>
                    <a:pt x="1998345" y="1362659"/>
                  </a:lnTo>
                  <a:lnTo>
                    <a:pt x="1981301" y="1407121"/>
                  </a:lnTo>
                  <a:lnTo>
                    <a:pt x="1970925" y="1453565"/>
                  </a:lnTo>
                  <a:lnTo>
                    <a:pt x="1967407" y="1501190"/>
                  </a:lnTo>
                  <a:lnTo>
                    <a:pt x="1970049" y="1542427"/>
                  </a:lnTo>
                  <a:lnTo>
                    <a:pt x="1978063" y="1583423"/>
                  </a:lnTo>
                  <a:lnTo>
                    <a:pt x="1991563" y="1623695"/>
                  </a:lnTo>
                  <a:lnTo>
                    <a:pt x="2010714" y="1662709"/>
                  </a:lnTo>
                  <a:lnTo>
                    <a:pt x="2039175" y="1704378"/>
                  </a:lnTo>
                  <a:lnTo>
                    <a:pt x="2072817" y="1740217"/>
                  </a:lnTo>
                  <a:lnTo>
                    <a:pt x="2110829" y="1770024"/>
                  </a:lnTo>
                  <a:lnTo>
                    <a:pt x="2152396" y="1793582"/>
                  </a:lnTo>
                  <a:lnTo>
                    <a:pt x="2196744" y="1810677"/>
                  </a:lnTo>
                  <a:lnTo>
                    <a:pt x="2243048" y="1821091"/>
                  </a:lnTo>
                  <a:lnTo>
                    <a:pt x="2290546" y="1824609"/>
                  </a:lnTo>
                  <a:lnTo>
                    <a:pt x="2331669" y="1821954"/>
                  </a:lnTo>
                  <a:lnTo>
                    <a:pt x="2372563" y="1813928"/>
                  </a:lnTo>
                  <a:lnTo>
                    <a:pt x="2412720" y="1800377"/>
                  </a:lnTo>
                  <a:lnTo>
                    <a:pt x="2451633" y="1781187"/>
                  </a:lnTo>
                  <a:lnTo>
                    <a:pt x="3994518" y="887945"/>
                  </a:lnTo>
                  <a:lnTo>
                    <a:pt x="4034904" y="860285"/>
                  </a:lnTo>
                  <a:lnTo>
                    <a:pt x="4070197" y="827328"/>
                  </a:lnTo>
                  <a:lnTo>
                    <a:pt x="4099966" y="789762"/>
                  </a:lnTo>
                  <a:lnTo>
                    <a:pt x="4123842" y="748309"/>
                  </a:lnTo>
                  <a:lnTo>
                    <a:pt x="4141381" y="703668"/>
                  </a:lnTo>
                  <a:lnTo>
                    <a:pt x="4152214" y="656551"/>
                  </a:lnTo>
                  <a:lnTo>
                    <a:pt x="4155910" y="607644"/>
                  </a:lnTo>
                  <a:close/>
                </a:path>
              </a:pathLst>
            </a:custGeom>
            <a:solidFill>
              <a:srgbClr val="00A6F7"/>
            </a:solidFill>
          </p:spPr>
          <p:txBody>
            <a:bodyPr wrap="square" lIns="0" tIns="0" rIns="0" bIns="0" rtlCol="0"/>
            <a:lstStyle/>
            <a:p>
              <a:endParaRPr sz="2183" dirty="0"/>
            </a:p>
          </p:txBody>
        </p:sp>
      </p:grpSp>
      <p:sp>
        <p:nvSpPr>
          <p:cNvPr id="2" name="object 2"/>
          <p:cNvSpPr/>
          <p:nvPr/>
        </p:nvSpPr>
        <p:spPr>
          <a:xfrm>
            <a:off x="3039859" y="5961679"/>
            <a:ext cx="700097" cy="701637"/>
          </a:xfrm>
          <a:custGeom>
            <a:avLst/>
            <a:gdLst/>
            <a:ahLst/>
            <a:cxnLst/>
            <a:rect l="l" t="t" r="r" b="b"/>
            <a:pathLst>
              <a:path w="577214" h="578485">
                <a:moveTo>
                  <a:pt x="288431" y="0"/>
                </a:moveTo>
                <a:lnTo>
                  <a:pt x="241646" y="3785"/>
                </a:lnTo>
                <a:lnTo>
                  <a:pt x="197265" y="14745"/>
                </a:lnTo>
                <a:lnTo>
                  <a:pt x="155881" y="32283"/>
                </a:lnTo>
                <a:lnTo>
                  <a:pt x="118088" y="55804"/>
                </a:lnTo>
                <a:lnTo>
                  <a:pt x="84480" y="84713"/>
                </a:lnTo>
                <a:lnTo>
                  <a:pt x="55651" y="118414"/>
                </a:lnTo>
                <a:lnTo>
                  <a:pt x="32194" y="156311"/>
                </a:lnTo>
                <a:lnTo>
                  <a:pt x="14704" y="197809"/>
                </a:lnTo>
                <a:lnTo>
                  <a:pt x="3775" y="242313"/>
                </a:lnTo>
                <a:lnTo>
                  <a:pt x="0" y="289226"/>
                </a:lnTo>
                <a:lnTo>
                  <a:pt x="3775" y="336140"/>
                </a:lnTo>
                <a:lnTo>
                  <a:pt x="14704" y="380643"/>
                </a:lnTo>
                <a:lnTo>
                  <a:pt x="32194" y="422142"/>
                </a:lnTo>
                <a:lnTo>
                  <a:pt x="55651" y="460039"/>
                </a:lnTo>
                <a:lnTo>
                  <a:pt x="84480" y="493740"/>
                </a:lnTo>
                <a:lnTo>
                  <a:pt x="118088" y="522648"/>
                </a:lnTo>
                <a:lnTo>
                  <a:pt x="155881" y="546170"/>
                </a:lnTo>
                <a:lnTo>
                  <a:pt x="197265" y="563708"/>
                </a:lnTo>
                <a:lnTo>
                  <a:pt x="241646" y="574668"/>
                </a:lnTo>
                <a:lnTo>
                  <a:pt x="288431" y="578453"/>
                </a:lnTo>
                <a:lnTo>
                  <a:pt x="335218" y="574668"/>
                </a:lnTo>
                <a:lnTo>
                  <a:pt x="379601" y="563708"/>
                </a:lnTo>
                <a:lnTo>
                  <a:pt x="420987" y="546170"/>
                </a:lnTo>
                <a:lnTo>
                  <a:pt x="458781" y="522648"/>
                </a:lnTo>
                <a:lnTo>
                  <a:pt x="492390" y="493740"/>
                </a:lnTo>
                <a:lnTo>
                  <a:pt x="521220" y="460039"/>
                </a:lnTo>
                <a:lnTo>
                  <a:pt x="544677" y="422142"/>
                </a:lnTo>
                <a:lnTo>
                  <a:pt x="562167" y="380643"/>
                </a:lnTo>
                <a:lnTo>
                  <a:pt x="573097" y="336140"/>
                </a:lnTo>
                <a:lnTo>
                  <a:pt x="576872" y="289226"/>
                </a:lnTo>
                <a:lnTo>
                  <a:pt x="573097" y="242313"/>
                </a:lnTo>
                <a:lnTo>
                  <a:pt x="562167" y="197809"/>
                </a:lnTo>
                <a:lnTo>
                  <a:pt x="544677" y="156311"/>
                </a:lnTo>
                <a:lnTo>
                  <a:pt x="521220" y="118414"/>
                </a:lnTo>
                <a:lnTo>
                  <a:pt x="492390" y="84713"/>
                </a:lnTo>
                <a:lnTo>
                  <a:pt x="458781" y="55804"/>
                </a:lnTo>
                <a:lnTo>
                  <a:pt x="420987" y="32283"/>
                </a:lnTo>
                <a:lnTo>
                  <a:pt x="379601" y="14745"/>
                </a:lnTo>
                <a:lnTo>
                  <a:pt x="335218" y="3785"/>
                </a:lnTo>
                <a:lnTo>
                  <a:pt x="288431" y="0"/>
                </a:lnTo>
                <a:close/>
              </a:path>
            </a:pathLst>
          </a:custGeom>
          <a:solidFill>
            <a:srgbClr val="03A9F4"/>
          </a:solidFill>
        </p:spPr>
        <p:txBody>
          <a:bodyPr wrap="square" lIns="0" tIns="0" rIns="0" bIns="0" rtlCol="0"/>
          <a:lstStyle/>
          <a:p>
            <a:endParaRPr sz="2183"/>
          </a:p>
        </p:txBody>
      </p:sp>
      <p:sp>
        <p:nvSpPr>
          <p:cNvPr id="9" name="object 9"/>
          <p:cNvSpPr txBox="1"/>
          <p:nvPr/>
        </p:nvSpPr>
        <p:spPr>
          <a:xfrm>
            <a:off x="3905150" y="6019800"/>
            <a:ext cx="7524850" cy="501721"/>
          </a:xfrm>
          <a:prstGeom prst="rect">
            <a:avLst/>
          </a:prstGeom>
        </p:spPr>
        <p:txBody>
          <a:bodyPr vert="horz" wrap="square" lIns="0" tIns="16174" rIns="0" bIns="0" rtlCol="0">
            <a:spAutoFit/>
          </a:bodyPr>
          <a:lstStyle/>
          <a:p>
            <a:pPr marL="15404" algn="just">
              <a:spcBef>
                <a:spcPts val="127"/>
              </a:spcBef>
            </a:pPr>
            <a:r>
              <a:rPr lang="es-ES" sz="3154" dirty="0">
                <a:solidFill>
                  <a:srgbClr val="202020"/>
                </a:solidFill>
                <a:latin typeface="Objective" pitchFamily="2" charset="77"/>
                <a:cs typeface="Verdana"/>
              </a:rPr>
              <a:t>Dar clic </a:t>
            </a:r>
            <a:r>
              <a:rPr sz="3154" dirty="0" err="1">
                <a:solidFill>
                  <a:srgbClr val="202020"/>
                </a:solidFill>
                <a:latin typeface="Objective" pitchFamily="2" charset="77"/>
                <a:cs typeface="Verdana"/>
              </a:rPr>
              <a:t>en</a:t>
            </a:r>
            <a:r>
              <a:rPr sz="3154" dirty="0">
                <a:solidFill>
                  <a:srgbClr val="202020"/>
                </a:solidFill>
                <a:latin typeface="Objective" pitchFamily="2" charset="77"/>
                <a:cs typeface="Verdana"/>
              </a:rPr>
              <a:t> el producto seleccionado</a:t>
            </a:r>
            <a:endParaRPr sz="3154" dirty="0">
              <a:latin typeface="Objective" pitchFamily="2" charset="77"/>
              <a:cs typeface="Verdana"/>
            </a:endParaRPr>
          </a:p>
        </p:txBody>
      </p:sp>
      <p:pic>
        <p:nvPicPr>
          <p:cNvPr id="38" name="Imagen 37" descr="Interfaz de usuario gráfica, Aplicación&#10;&#10;Descripción generada automáticamente">
            <a:extLst>
              <a:ext uri="{FF2B5EF4-FFF2-40B4-BE49-F238E27FC236}">
                <a16:creationId xmlns:a16="http://schemas.microsoft.com/office/drawing/2014/main" id="{CBD8F1D0-B591-47F9-2EAA-28F8369EC5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07639" y="1454150"/>
            <a:ext cx="5194300" cy="10807700"/>
          </a:xfrm>
          <a:prstGeom prst="rect">
            <a:avLst/>
          </a:prstGeom>
        </p:spPr>
      </p:pic>
      <p:sp>
        <p:nvSpPr>
          <p:cNvPr id="5" name="object 3">
            <a:extLst>
              <a:ext uri="{FF2B5EF4-FFF2-40B4-BE49-F238E27FC236}">
                <a16:creationId xmlns:a16="http://schemas.microsoft.com/office/drawing/2014/main" id="{32C4B90F-07C0-2294-E776-ACA1D5A28270}"/>
              </a:ext>
            </a:extLst>
          </p:cNvPr>
          <p:cNvSpPr txBox="1"/>
          <p:nvPr/>
        </p:nvSpPr>
        <p:spPr>
          <a:xfrm>
            <a:off x="3205962" y="6032695"/>
            <a:ext cx="288049" cy="605867"/>
          </a:xfrm>
          <a:prstGeom prst="rect">
            <a:avLst/>
          </a:prstGeom>
        </p:spPr>
        <p:txBody>
          <a:bodyPr vert="horz" wrap="square" lIns="0" tIns="17713" rIns="0" bIns="0" rtlCol="0">
            <a:spAutoFit/>
          </a:bodyPr>
          <a:lstStyle/>
          <a:p>
            <a:pPr marL="15404">
              <a:spcBef>
                <a:spcPts val="138"/>
              </a:spcBef>
            </a:pPr>
            <a:r>
              <a:rPr lang="es-ES" sz="3821" b="1" spc="-103" dirty="0">
                <a:solidFill>
                  <a:srgbClr val="FFFFFF"/>
                </a:solidFill>
                <a:latin typeface="Objective" pitchFamily="2" charset="77"/>
                <a:cs typeface="Arial"/>
              </a:rPr>
              <a:t>8</a:t>
            </a:r>
            <a:endParaRPr sz="3821" dirty="0">
              <a:latin typeface="Objective" pitchFamily="2" charset="77"/>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3043F84536F404F8505D916C039CD1A" ma:contentTypeVersion="14" ma:contentTypeDescription="Crear nuevo documento." ma:contentTypeScope="" ma:versionID="dadd15fad0e3177754077d687536da6d">
  <xsd:schema xmlns:xsd="http://www.w3.org/2001/XMLSchema" xmlns:xs="http://www.w3.org/2001/XMLSchema" xmlns:p="http://schemas.microsoft.com/office/2006/metadata/properties" xmlns:ns2="239bddf2-5972-4a8a-a534-4c75f7065c9b" xmlns:ns3="dc23ae19-c295-45d0-b297-1427b0d063c6" targetNamespace="http://schemas.microsoft.com/office/2006/metadata/properties" ma:root="true" ma:fieldsID="ca6548a579dfd2fb767548731847bb55" ns2:_="" ns3:_="">
    <xsd:import namespace="239bddf2-5972-4a8a-a534-4c75f7065c9b"/>
    <xsd:import namespace="dc23ae19-c295-45d0-b297-1427b0d063c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bddf2-5972-4a8a-a534-4c75f7065c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a373d6a1-87b9-475e-b10a-bb582e919fc4"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23ae19-c295-45d0-b297-1427b0d063c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7ba7d81-30eb-4010-9763-5ce674a68d89}" ma:internalName="TaxCatchAll" ma:showField="CatchAllData" ma:web="dc23ae19-c295-45d0-b297-1427b0d063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D2CA82-D247-433D-8EFF-7BF195CBD7A8}">
  <ds:schemaRefs>
    <ds:schemaRef ds:uri="http://schemas.microsoft.com/sharepoint/v3/contenttype/forms"/>
  </ds:schemaRefs>
</ds:datastoreItem>
</file>

<file path=customXml/itemProps2.xml><?xml version="1.0" encoding="utf-8"?>
<ds:datastoreItem xmlns:ds="http://schemas.openxmlformats.org/officeDocument/2006/customXml" ds:itemID="{F1D16722-8173-461D-89B0-D52A15A387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bddf2-5972-4a8a-a534-4c75f7065c9b"/>
    <ds:schemaRef ds:uri="dc23ae19-c295-45d0-b297-1427b0d063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2049</TotalTime>
  <Words>1318</Words>
  <Application>Microsoft Macintosh PowerPoint</Application>
  <PresentationFormat>Personalizado</PresentationFormat>
  <Paragraphs>157</Paragraphs>
  <Slides>31</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31</vt:i4>
      </vt:variant>
    </vt:vector>
  </HeadingPairs>
  <TitlesOfParts>
    <vt:vector size="39" baseType="lpstr">
      <vt:lpstr>Arial</vt:lpstr>
      <vt:lpstr>Arial Black</vt:lpstr>
      <vt:lpstr>Arial MT</vt:lpstr>
      <vt:lpstr>Calibri</vt:lpstr>
      <vt:lpstr>Objective</vt:lpstr>
      <vt:lpstr>Objective Medium</vt:lpstr>
      <vt:lpstr>Verdana</vt:lpstr>
      <vt:lpstr>Office Theme</vt:lpstr>
      <vt:lpstr>Presentación de PowerPoint</vt:lpstr>
      <vt:lpstr>Presentación de PowerPoint</vt:lpstr>
      <vt:lpstr>¡Ahora ya es momento de  tomar pedidos en la App  Mesero!</vt:lpstr>
      <vt:lpstr>Presentación de PowerPoint</vt:lpstr>
      <vt:lpstr>¡Sigue estos pasos para empezar a tomar pedidos desde tu POS Android Niubiz!</vt:lpstr>
      <vt:lpstr>Presentación de PowerPoint</vt:lpstr>
      <vt:lpstr>Presentación de PowerPoint</vt:lpstr>
      <vt:lpstr>Presentación de PowerPoint</vt:lpstr>
      <vt:lpstr>Presentación de PowerPoint</vt:lpstr>
      <vt:lpstr>Aparece una ventana para colocar la  cantidad y notas del pedido.</vt:lpstr>
      <vt:lpstr>Te aparecerá la imagen con el pedido  realizado</vt:lpstr>
      <vt:lpstr>Al seleccionar la opción de notas aparecerá la  siguiente pantalla donde se podrá agregar las  notas al pedido</vt:lpstr>
      <vt:lpstr>Aparecerá la siguiente pantalla, dar clic en el botón “enviar”. El botón cambia de color y  el pedido viaja al sistema de Restaurant  para que se prepare la orden.</vt:lpstr>
      <vt:lpstr>Para el caso de las Barras Libres:</vt:lpstr>
      <vt:lpstr>Para el caso de las Barras Libres: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¿Cómo anulo un pago desde  App de Meseros?</vt:lpstr>
      <vt:lpstr>¿Cómo anulo un pago desde  App de Meseros?</vt:lpstr>
      <vt:lpstr>Presentación de PowerPoint</vt:lpstr>
      <vt:lpstr>¿Cómo anulo un pago desde  el App de Meseros?</vt:lpstr>
      <vt:lpstr>¿Cómo anulo un pago desde el  punto de venta de Restaurant.pe?</vt:lpstr>
      <vt:lpstr>¿Cómo activo o desactivo la  opción de efectivo?</vt:lpstr>
      <vt:lpstr>¿Cómo activo o desactivo la  opción de efectivo?</vt:lpstr>
      <vt:lpstr>¡Y listo! Así de fácil podrás tomar tus  pedidos gracias 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YDRAY-manual-AC-TOMADOR-DE-PEDIDOS</dc:title>
  <dc:creator>Jimena Puelles</dc:creator>
  <cp:lastModifiedBy>Ana Araujo</cp:lastModifiedBy>
  <cp:revision>44</cp:revision>
  <dcterms:created xsi:type="dcterms:W3CDTF">2022-07-11T21:03:03Z</dcterms:created>
  <dcterms:modified xsi:type="dcterms:W3CDTF">2023-01-05T20:32:36Z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2022-07-11T00:00:00Z</vt:filetime>
  </property>
  <property fmtid="{D5CDD505-2E9C-101B-9397-08002B2CF9AE}" pid="3" name="Creator">
    <vt:lpwstr>Adobe Illustrator 26.0 (Macintosh)</vt:lpwstr>
  </property>
  <property fmtid="{D5CDD505-2E9C-101B-9397-08002B2CF9AE}" pid="4" name="LastSaved">
    <vt:filetime>2022-07-11T00:00:00Z</vt:filetime>
  </property>
</Properties>
</file>